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roxima Nova"/>
      <p:regular r:id="rId34"/>
      <p:bold r:id="rId35"/>
      <p:italic r:id="rId36"/>
      <p:boldItalic r:id="rId37"/>
    </p:embeddedFont>
    <p:embeddedFont>
      <p:font typeface="Roboto"/>
      <p:regular r:id="rId38"/>
      <p:bold r:id="rId39"/>
      <p:italic r:id="rId40"/>
      <p:boldItalic r:id="rId41"/>
    </p:embeddedFont>
    <p:embeddedFont>
      <p:font typeface="Bebas Neue"/>
      <p:regular r:id="rId42"/>
    </p:embeddedFont>
    <p:embeddedFont>
      <p:font typeface="Alfa Slab On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4" roundtripDataSignature="AMtx7mhKCyFcFcQQq1SJ3Pa53yzBHqfl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E06B16-C2D1-47EA-B846-B3E893DF083E}">
  <a:tblStyle styleId="{CEE06B16-C2D1-47EA-B846-B3E893DF083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BebasNeue-regular.fntdata"/><Relationship Id="rId41" Type="http://schemas.openxmlformats.org/officeDocument/2006/relationships/font" Target="fonts/Roboto-boldItalic.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AlfaSlabOne-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bold.fntdata"/><Relationship Id="rId12" Type="http://schemas.openxmlformats.org/officeDocument/2006/relationships/slide" Target="slides/slide6.xml"/><Relationship Id="rId34" Type="http://schemas.openxmlformats.org/officeDocument/2006/relationships/font" Target="fonts/ProximaNova-regular.fntdata"/><Relationship Id="rId15" Type="http://schemas.openxmlformats.org/officeDocument/2006/relationships/slide" Target="slides/slide9.xml"/><Relationship Id="rId37" Type="http://schemas.openxmlformats.org/officeDocument/2006/relationships/font" Target="fonts/ProximaNova-boldItalic.fntdata"/><Relationship Id="rId14" Type="http://schemas.openxmlformats.org/officeDocument/2006/relationships/slide" Target="slides/slide8.xml"/><Relationship Id="rId36" Type="http://schemas.openxmlformats.org/officeDocument/2006/relationships/font" Target="fonts/ProximaNova-italic.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9"/>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9"/>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2" name="Google Shape;12;p29"/>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8"/>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48" name="Google Shape;48;p38"/>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6" name="Google Shape;16;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 name="Google Shape;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sp>
        <p:nvSpPr>
          <p:cNvPr id="19" name="Google Shape;19;p31"/>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6800"/>
              <a:buNone/>
              <a:defRPr sz="6800">
                <a:solidFill>
                  <a:schemeClr val="lt1"/>
                </a:solidFill>
              </a:defRPr>
            </a:lvl1pPr>
            <a:lvl2pPr lvl="1" algn="ctr">
              <a:lnSpc>
                <a:spcPct val="100000"/>
              </a:lnSpc>
              <a:spcBef>
                <a:spcPts val="0"/>
              </a:spcBef>
              <a:spcAft>
                <a:spcPts val="0"/>
              </a:spcAft>
              <a:buClr>
                <a:schemeClr val="lt1"/>
              </a:buClr>
              <a:buSzPts val="6800"/>
              <a:buNone/>
              <a:defRPr sz="6800">
                <a:solidFill>
                  <a:schemeClr val="lt1"/>
                </a:solidFill>
              </a:defRPr>
            </a:lvl2pPr>
            <a:lvl3pPr lvl="2" algn="ctr">
              <a:lnSpc>
                <a:spcPct val="100000"/>
              </a:lnSpc>
              <a:spcBef>
                <a:spcPts val="0"/>
              </a:spcBef>
              <a:spcAft>
                <a:spcPts val="0"/>
              </a:spcAft>
              <a:buClr>
                <a:schemeClr val="lt1"/>
              </a:buClr>
              <a:buSzPts val="6800"/>
              <a:buNone/>
              <a:defRPr sz="6800">
                <a:solidFill>
                  <a:schemeClr val="lt1"/>
                </a:solidFill>
              </a:defRPr>
            </a:lvl3pPr>
            <a:lvl4pPr lvl="3" algn="ctr">
              <a:lnSpc>
                <a:spcPct val="100000"/>
              </a:lnSpc>
              <a:spcBef>
                <a:spcPts val="0"/>
              </a:spcBef>
              <a:spcAft>
                <a:spcPts val="0"/>
              </a:spcAft>
              <a:buClr>
                <a:schemeClr val="lt1"/>
              </a:buClr>
              <a:buSzPts val="6800"/>
              <a:buNone/>
              <a:defRPr sz="6800">
                <a:solidFill>
                  <a:schemeClr val="lt1"/>
                </a:solidFill>
              </a:defRPr>
            </a:lvl4pPr>
            <a:lvl5pPr lvl="4" algn="ctr">
              <a:lnSpc>
                <a:spcPct val="100000"/>
              </a:lnSpc>
              <a:spcBef>
                <a:spcPts val="0"/>
              </a:spcBef>
              <a:spcAft>
                <a:spcPts val="0"/>
              </a:spcAft>
              <a:buClr>
                <a:schemeClr val="lt1"/>
              </a:buClr>
              <a:buSzPts val="6800"/>
              <a:buNone/>
              <a:defRPr sz="6800">
                <a:solidFill>
                  <a:schemeClr val="lt1"/>
                </a:solidFill>
              </a:defRPr>
            </a:lvl5pPr>
            <a:lvl6pPr lvl="5" algn="ctr">
              <a:lnSpc>
                <a:spcPct val="100000"/>
              </a:lnSpc>
              <a:spcBef>
                <a:spcPts val="0"/>
              </a:spcBef>
              <a:spcAft>
                <a:spcPts val="0"/>
              </a:spcAft>
              <a:buClr>
                <a:schemeClr val="lt1"/>
              </a:buClr>
              <a:buSzPts val="6800"/>
              <a:buNone/>
              <a:defRPr sz="6800">
                <a:solidFill>
                  <a:schemeClr val="lt1"/>
                </a:solidFill>
              </a:defRPr>
            </a:lvl6pPr>
            <a:lvl7pPr lvl="6" algn="ctr">
              <a:lnSpc>
                <a:spcPct val="100000"/>
              </a:lnSpc>
              <a:spcBef>
                <a:spcPts val="0"/>
              </a:spcBef>
              <a:spcAft>
                <a:spcPts val="0"/>
              </a:spcAft>
              <a:buClr>
                <a:schemeClr val="lt1"/>
              </a:buClr>
              <a:buSzPts val="6800"/>
              <a:buNone/>
              <a:defRPr sz="6800">
                <a:solidFill>
                  <a:schemeClr val="lt1"/>
                </a:solidFill>
              </a:defRPr>
            </a:lvl7pPr>
            <a:lvl8pPr lvl="7" algn="ctr">
              <a:lnSpc>
                <a:spcPct val="100000"/>
              </a:lnSpc>
              <a:spcBef>
                <a:spcPts val="0"/>
              </a:spcBef>
              <a:spcAft>
                <a:spcPts val="0"/>
              </a:spcAft>
              <a:buClr>
                <a:schemeClr val="lt1"/>
              </a:buClr>
              <a:buSzPts val="6800"/>
              <a:buNone/>
              <a:defRPr sz="6800">
                <a:solidFill>
                  <a:schemeClr val="lt1"/>
                </a:solidFill>
              </a:defRPr>
            </a:lvl8pPr>
            <a:lvl9pPr lvl="8" algn="ctr">
              <a:lnSpc>
                <a:spcPct val="100000"/>
              </a:lnSpc>
              <a:spcBef>
                <a:spcPts val="0"/>
              </a:spcBef>
              <a:spcAft>
                <a:spcPts val="0"/>
              </a:spcAft>
              <a:buClr>
                <a:schemeClr val="lt1"/>
              </a:buClr>
              <a:buSzPts val="6800"/>
              <a:buNone/>
              <a:defRPr sz="6800">
                <a:solidFill>
                  <a:schemeClr val="lt1"/>
                </a:solidFill>
              </a:defRPr>
            </a:lvl9pPr>
          </a:lstStyle>
          <a:p/>
        </p:txBody>
      </p:sp>
      <p:sp>
        <p:nvSpPr>
          <p:cNvPr id="20" name="Google Shape;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3" name="Google Shape;23;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8" name="Google Shape;2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4"/>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1" name="Google Shape;31;p34"/>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35"/>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35" name="Google Shape;3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6"/>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 name="Google Shape;38;p3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36"/>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0" name="Google Shape;40;p36"/>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3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2" name="Google Shape;4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37"/>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chemeClr val="dk1"/>
              </a:buClr>
              <a:buSzPts val="3000"/>
              <a:buFont typeface="Bebas Neue"/>
              <a:buNone/>
              <a:defRPr b="0" i="0" sz="3000" u="none" cap="none" strike="noStrike">
                <a:solidFill>
                  <a:schemeClr val="dk1"/>
                </a:solidFill>
                <a:latin typeface="Bebas Neue"/>
                <a:ea typeface="Bebas Neue"/>
                <a:cs typeface="Bebas Neue"/>
                <a:sym typeface="Bebas Neue"/>
              </a:defRPr>
            </a:lvl1pPr>
            <a:lvl2pPr lvl="1" marR="0" rtl="0" algn="ctr">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ctr">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ctr">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ctr">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ctr">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ctr">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ctr">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ctr">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jpg"/><Relationship Id="rId5" Type="http://schemas.openxmlformats.org/officeDocument/2006/relationships/image" Target="../media/image2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doi.org/10.1098/rsta.2020.0097" TargetMode="External"/><Relationship Id="rId5" Type="http://schemas.openxmlformats.org/officeDocument/2006/relationships/hyperlink" Target="https://doi.org/10.1098/rsta.2020.009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gi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gif"/><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
          <p:cNvPicPr preferRelativeResize="0"/>
          <p:nvPr/>
        </p:nvPicPr>
        <p:blipFill rotWithShape="1">
          <a:blip r:embed="rId3">
            <a:alphaModFix/>
          </a:blip>
          <a:srcRect b="7585" l="1" r="-94" t="22036"/>
          <a:stretch/>
        </p:blipFill>
        <p:spPr>
          <a:xfrm>
            <a:off x="0" y="0"/>
            <a:ext cx="9144000" cy="5143500"/>
          </a:xfrm>
          <a:prstGeom prst="rect">
            <a:avLst/>
          </a:prstGeom>
          <a:noFill/>
          <a:ln>
            <a:noFill/>
          </a:ln>
        </p:spPr>
      </p:pic>
      <p:sp>
        <p:nvSpPr>
          <p:cNvPr id="57" name="Google Shape;57;p1"/>
          <p:cNvSpPr/>
          <p:nvPr/>
        </p:nvSpPr>
        <p:spPr>
          <a:xfrm>
            <a:off x="2131087" y="-1439"/>
            <a:ext cx="6274191" cy="1641119"/>
          </a:xfrm>
          <a:prstGeom prst="rect">
            <a:avLst/>
          </a:prstGeom>
          <a:solidFill>
            <a:srgbClr val="EEEEEE">
              <a:alpha val="7490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rgbClr val="000000"/>
                </a:solidFill>
                <a:latin typeface="Bebas Neue"/>
                <a:ea typeface="Bebas Neue"/>
                <a:cs typeface="Bebas Neue"/>
                <a:sym typeface="Bebas Neue"/>
              </a:rPr>
              <a:t>ACSE/EDSML MINI-PrOJECT</a:t>
            </a:r>
            <a:endParaRPr b="0" i="0" sz="32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4400"/>
              <a:buFont typeface="Arial"/>
              <a:buNone/>
            </a:pPr>
            <a:r>
              <a:rPr b="1" i="0" lang="en-GB" sz="4400" u="none" cap="none" strike="noStrike">
                <a:solidFill>
                  <a:schemeClr val="dk1"/>
                </a:solidFill>
                <a:latin typeface="Bebas Neue"/>
                <a:ea typeface="Bebas Neue"/>
                <a:cs typeface="Bebas Neue"/>
                <a:sym typeface="Bebas Neue"/>
              </a:rPr>
              <a:t>Predicting the unpredictable</a:t>
            </a:r>
            <a:endParaRPr b="1" i="0" sz="1100" u="none" cap="none" strike="noStrike">
              <a:solidFill>
                <a:schemeClr val="dk1"/>
              </a:solidFill>
              <a:latin typeface="Arial"/>
              <a:ea typeface="Arial"/>
              <a:cs typeface="Arial"/>
              <a:sym typeface="Arial"/>
            </a:endParaRPr>
          </a:p>
        </p:txBody>
      </p:sp>
      <p:sp>
        <p:nvSpPr>
          <p:cNvPr id="58" name="Google Shape;58;p1"/>
          <p:cNvSpPr txBox="1"/>
          <p:nvPr/>
        </p:nvSpPr>
        <p:spPr>
          <a:xfrm>
            <a:off x="1695157" y="-4572"/>
            <a:ext cx="435930" cy="1644252"/>
          </a:xfrm>
          <a:prstGeom prst="rect">
            <a:avLst/>
          </a:prstGeom>
          <a:solidFill>
            <a:srgbClr val="EEEEEE">
              <a:alpha val="56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J</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A</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N</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2</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0</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2</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5</a:t>
            </a:r>
            <a:endParaRPr b="0" i="0" sz="1100" u="none" cap="none" strike="noStrike">
              <a:solidFill>
                <a:srgbClr val="000000"/>
              </a:solidFill>
              <a:latin typeface="Arial"/>
              <a:ea typeface="Arial"/>
              <a:cs typeface="Arial"/>
              <a:sym typeface="Arial"/>
            </a:endParaRPr>
          </a:p>
        </p:txBody>
      </p:sp>
      <p:pic>
        <p:nvPicPr>
          <p:cNvPr id="59" name="Google Shape;59;p1"/>
          <p:cNvPicPr preferRelativeResize="0"/>
          <p:nvPr/>
        </p:nvPicPr>
        <p:blipFill rotWithShape="1">
          <a:blip r:embed="rId4">
            <a:alphaModFix/>
          </a:blip>
          <a:srcRect b="0" l="0" r="67460" t="0"/>
          <a:stretch/>
        </p:blipFill>
        <p:spPr>
          <a:xfrm>
            <a:off x="0" y="-4571"/>
            <a:ext cx="1695157" cy="1644251"/>
          </a:xfrm>
          <a:prstGeom prst="rect">
            <a:avLst/>
          </a:prstGeom>
          <a:noFill/>
          <a:ln>
            <a:noFill/>
          </a:ln>
        </p:spPr>
      </p:pic>
      <p:sp>
        <p:nvSpPr>
          <p:cNvPr id="60" name="Google Shape;60;p1"/>
          <p:cNvSpPr txBox="1"/>
          <p:nvPr/>
        </p:nvSpPr>
        <p:spPr>
          <a:xfrm>
            <a:off x="4719782" y="4812567"/>
            <a:ext cx="4424219" cy="300980"/>
          </a:xfrm>
          <a:prstGeom prst="rect">
            <a:avLst/>
          </a:prstGeom>
          <a:noFill/>
          <a:ln>
            <a:noFill/>
          </a:ln>
        </p:spPr>
        <p:txBody>
          <a:bodyPr anchorCtr="0" anchor="t" bIns="45700" lIns="91425" spcFirstLastPara="1" rIns="91425" wrap="square" tIns="45700">
            <a:spAutoFit/>
          </a:bodyPr>
          <a:lstStyle/>
          <a:p>
            <a:pPr indent="0" lvl="0" marL="0" marR="0" rtl="0" algn="r">
              <a:lnSpc>
                <a:spcPct val="140000"/>
              </a:lnSpc>
              <a:spcBef>
                <a:spcPts val="0"/>
              </a:spcBef>
              <a:spcAft>
                <a:spcPts val="0"/>
              </a:spcAft>
              <a:buNone/>
            </a:pPr>
            <a:r>
              <a:rPr b="0" i="0" lang="en-GB" sz="1200" u="none" cap="none" strike="noStrike">
                <a:solidFill>
                  <a:schemeClr val="lt2"/>
                </a:solidFill>
                <a:latin typeface="Proxima Nova"/>
                <a:ea typeface="Proxima Nova"/>
                <a:cs typeface="Proxima Nova"/>
                <a:sym typeface="Proxima Nova"/>
              </a:rPr>
              <a:t>Albuquerque, New Mexico, USA, 2012 (Dave Arnold)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0"/>
          <p:cNvSpPr txBox="1"/>
          <p:nvPr>
            <p:ph type="title"/>
          </p:nvPr>
        </p:nvSpPr>
        <p:spPr>
          <a:xfrm>
            <a:off x="2243550" y="125108"/>
            <a:ext cx="4416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tasks</a:t>
            </a:r>
            <a:endParaRPr/>
          </a:p>
        </p:txBody>
      </p:sp>
      <p:sp>
        <p:nvSpPr>
          <p:cNvPr id="196" name="Google Shape;196;p10"/>
          <p:cNvSpPr txBox="1"/>
          <p:nvPr>
            <p:ph idx="1" type="body"/>
          </p:nvPr>
        </p:nvSpPr>
        <p:spPr>
          <a:xfrm>
            <a:off x="311700" y="1273649"/>
            <a:ext cx="8279700" cy="978445"/>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852"/>
              <a:buNone/>
            </a:pPr>
            <a:r>
              <a:rPr lang="en-GB" sz="1495"/>
              <a:t>Your third task will be, given a sequence of “vis”, “ir069”, “ir107”, and “vil” images from </a:t>
            </a:r>
            <a:r>
              <a:rPr b="1" lang="en-GB" sz="1495">
                <a:solidFill>
                  <a:schemeClr val="dk1"/>
                </a:solidFill>
              </a:rPr>
              <a:t>a single storm</a:t>
            </a:r>
            <a:r>
              <a:rPr lang="en-GB" sz="1495"/>
              <a:t>, generate a</a:t>
            </a:r>
            <a:r>
              <a:rPr b="1" lang="en-GB" sz="1495">
                <a:solidFill>
                  <a:schemeClr val="dk1"/>
                </a:solidFill>
              </a:rPr>
              <a:t> ML/DL-based solution</a:t>
            </a:r>
            <a:r>
              <a:rPr lang="en-GB" sz="1495"/>
              <a:t> able to predict </a:t>
            </a:r>
            <a:r>
              <a:rPr b="1" lang="en-GB" sz="1495">
                <a:solidFill>
                  <a:schemeClr val="dk1"/>
                </a:solidFill>
              </a:rPr>
              <a:t>the lightning flashes </a:t>
            </a:r>
            <a:r>
              <a:rPr lang="en-GB" sz="1495"/>
              <a:t>in the sequence. You should </a:t>
            </a:r>
            <a:r>
              <a:rPr b="1" lang="en-GB" sz="1495">
                <a:solidFill>
                  <a:schemeClr val="dk1"/>
                </a:solidFill>
              </a:rPr>
              <a:t>predict the number of flashes</a:t>
            </a:r>
            <a:r>
              <a:rPr lang="en-GB" sz="1495"/>
              <a:t> and the </a:t>
            </a:r>
            <a:r>
              <a:rPr b="1" lang="en-GB" sz="1495">
                <a:solidFill>
                  <a:schemeClr val="dk1"/>
                </a:solidFill>
              </a:rPr>
              <a:t>time and “vil” pixel location </a:t>
            </a:r>
            <a:r>
              <a:rPr lang="en-GB" sz="1495"/>
              <a:t>of each flash.</a:t>
            </a:r>
            <a:endParaRPr/>
          </a:p>
        </p:txBody>
      </p:sp>
      <p:sp>
        <p:nvSpPr>
          <p:cNvPr id="197" name="Google Shape;197;p10"/>
          <p:cNvSpPr txBox="1"/>
          <p:nvPr/>
        </p:nvSpPr>
        <p:spPr>
          <a:xfrm>
            <a:off x="137160" y="740880"/>
            <a:ext cx="1426242" cy="68816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ebas Neue"/>
              <a:buNone/>
            </a:pPr>
            <a:r>
              <a:rPr b="1" i="0" lang="en-GB" sz="3600" u="none" cap="none" strike="noStrike">
                <a:solidFill>
                  <a:schemeClr val="dk1"/>
                </a:solidFill>
                <a:latin typeface="Bebas Neue"/>
                <a:ea typeface="Bebas Neue"/>
                <a:cs typeface="Bebas Neue"/>
                <a:sym typeface="Bebas Neue"/>
              </a:rPr>
              <a:t>Task 3</a:t>
            </a:r>
            <a:endParaRPr/>
          </a:p>
        </p:txBody>
      </p:sp>
      <p:sp>
        <p:nvSpPr>
          <p:cNvPr id="198" name="Google Shape;198;p10"/>
          <p:cNvSpPr/>
          <p:nvPr/>
        </p:nvSpPr>
        <p:spPr>
          <a:xfrm>
            <a:off x="137160" y="740880"/>
            <a:ext cx="8695140" cy="144520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10"/>
          <p:cNvSpPr txBox="1"/>
          <p:nvPr/>
        </p:nvSpPr>
        <p:spPr>
          <a:xfrm>
            <a:off x="4794999" y="4705034"/>
            <a:ext cx="2562600"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1" i="0" lang="en-GB" sz="1495" u="none" cap="none" strike="noStrike">
                <a:solidFill>
                  <a:schemeClr val="dk1"/>
                </a:solidFill>
                <a:latin typeface="Proxima Nova"/>
                <a:ea typeface="Proxima Nova"/>
                <a:cs typeface="Proxima Nova"/>
                <a:sym typeface="Proxima Nova"/>
              </a:rPr>
              <a:t>your predictions</a:t>
            </a:r>
            <a:endParaRPr b="1" i="0" sz="1400" u="none" cap="none" strike="noStrike">
              <a:solidFill>
                <a:schemeClr val="dk1"/>
              </a:solidFill>
              <a:latin typeface="Arial"/>
              <a:ea typeface="Arial"/>
              <a:cs typeface="Arial"/>
              <a:sym typeface="Arial"/>
            </a:endParaRPr>
          </a:p>
        </p:txBody>
      </p:sp>
      <p:sp>
        <p:nvSpPr>
          <p:cNvPr id="200" name="Google Shape;200;p10"/>
          <p:cNvSpPr txBox="1"/>
          <p:nvPr/>
        </p:nvSpPr>
        <p:spPr>
          <a:xfrm>
            <a:off x="1510153" y="4705034"/>
            <a:ext cx="3115095"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0" i="0" lang="en-GB" sz="1495" u="none" cap="none" strike="noStrike">
                <a:solidFill>
                  <a:schemeClr val="dk2"/>
                </a:solidFill>
                <a:latin typeface="Proxima Nova"/>
                <a:ea typeface="Proxima Nova"/>
                <a:cs typeface="Proxima Nova"/>
                <a:sym typeface="Proxima Nova"/>
              </a:rPr>
              <a:t>input data (for one storm)</a:t>
            </a:r>
            <a:endParaRPr b="0" i="0" sz="1400" u="none" cap="none" strike="noStrike">
              <a:solidFill>
                <a:schemeClr val="dk2"/>
              </a:solidFill>
              <a:latin typeface="Arial"/>
              <a:ea typeface="Arial"/>
              <a:cs typeface="Arial"/>
              <a:sym typeface="Arial"/>
            </a:endParaRPr>
          </a:p>
        </p:txBody>
      </p:sp>
      <p:grpSp>
        <p:nvGrpSpPr>
          <p:cNvPr id="201" name="Google Shape;201;p10"/>
          <p:cNvGrpSpPr/>
          <p:nvPr/>
        </p:nvGrpSpPr>
        <p:grpSpPr>
          <a:xfrm>
            <a:off x="1676064" y="2266504"/>
            <a:ext cx="2725605" cy="2180283"/>
            <a:chOff x="562650" y="2273130"/>
            <a:chExt cx="2725605" cy="2180283"/>
          </a:xfrm>
        </p:grpSpPr>
        <p:pic>
          <p:nvPicPr>
            <p:cNvPr descr="A group of images of different colors&#10;&#10;AI-generated content may be incorrect." id="202" name="Google Shape;202;p10"/>
            <p:cNvPicPr preferRelativeResize="0"/>
            <p:nvPr/>
          </p:nvPicPr>
          <p:blipFill rotWithShape="1">
            <a:blip r:embed="rId3">
              <a:alphaModFix/>
            </a:blip>
            <a:srcRect b="0" l="0" r="0" t="0"/>
            <a:stretch/>
          </p:blipFill>
          <p:spPr>
            <a:xfrm>
              <a:off x="562650" y="2293413"/>
              <a:ext cx="1260000" cy="2160000"/>
            </a:xfrm>
            <a:prstGeom prst="rect">
              <a:avLst/>
            </a:prstGeom>
            <a:noFill/>
            <a:ln>
              <a:noFill/>
            </a:ln>
          </p:spPr>
        </p:pic>
        <p:pic>
          <p:nvPicPr>
            <p:cNvPr descr="A collage of different colored squares&#10;&#10;AI-generated content may be incorrect." id="203" name="Google Shape;203;p10"/>
            <p:cNvPicPr preferRelativeResize="0"/>
            <p:nvPr/>
          </p:nvPicPr>
          <p:blipFill rotWithShape="1">
            <a:blip r:embed="rId4">
              <a:alphaModFix/>
            </a:blip>
            <a:srcRect b="0" l="0" r="0" t="0"/>
            <a:stretch/>
          </p:blipFill>
          <p:spPr>
            <a:xfrm>
              <a:off x="2243549" y="2293413"/>
              <a:ext cx="1044706" cy="2160000"/>
            </a:xfrm>
            <a:prstGeom prst="rect">
              <a:avLst/>
            </a:prstGeom>
            <a:noFill/>
            <a:ln>
              <a:noFill/>
            </a:ln>
          </p:spPr>
        </p:pic>
        <p:grpSp>
          <p:nvGrpSpPr>
            <p:cNvPr id="204" name="Google Shape;204;p10"/>
            <p:cNvGrpSpPr/>
            <p:nvPr/>
          </p:nvGrpSpPr>
          <p:grpSpPr>
            <a:xfrm>
              <a:off x="1818440" y="2273130"/>
              <a:ext cx="441146" cy="2093922"/>
              <a:chOff x="1818440" y="2273130"/>
              <a:chExt cx="441146" cy="2093922"/>
            </a:xfrm>
          </p:grpSpPr>
          <p:sp>
            <p:nvSpPr>
              <p:cNvPr id="205" name="Google Shape;205;p10"/>
              <p:cNvSpPr txBox="1"/>
              <p:nvPr/>
            </p:nvSpPr>
            <p:spPr>
              <a:xfrm>
                <a:off x="1818440" y="2273130"/>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206" name="Google Shape;206;p10"/>
              <p:cNvSpPr txBox="1"/>
              <p:nvPr/>
            </p:nvSpPr>
            <p:spPr>
              <a:xfrm>
                <a:off x="1818440" y="2837734"/>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207" name="Google Shape;207;p10"/>
              <p:cNvSpPr txBox="1"/>
              <p:nvPr/>
            </p:nvSpPr>
            <p:spPr>
              <a:xfrm>
                <a:off x="1818440" y="3402338"/>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208" name="Google Shape;208;p10"/>
              <p:cNvSpPr txBox="1"/>
              <p:nvPr/>
            </p:nvSpPr>
            <p:spPr>
              <a:xfrm>
                <a:off x="1818440" y="3966942"/>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grpSp>
      </p:grpSp>
      <p:cxnSp>
        <p:nvCxnSpPr>
          <p:cNvPr id="209" name="Google Shape;209;p10"/>
          <p:cNvCxnSpPr/>
          <p:nvPr/>
        </p:nvCxnSpPr>
        <p:spPr>
          <a:xfrm>
            <a:off x="1650684" y="4735600"/>
            <a:ext cx="2834035" cy="0"/>
          </a:xfrm>
          <a:prstGeom prst="straightConnector1">
            <a:avLst/>
          </a:prstGeom>
          <a:noFill/>
          <a:ln cap="flat" cmpd="sng" w="19050">
            <a:solidFill>
              <a:schemeClr val="dk2"/>
            </a:solidFill>
            <a:prstDash val="solid"/>
            <a:round/>
            <a:headEnd len="med" w="med" type="oval"/>
            <a:tailEnd len="med" w="med" type="oval"/>
          </a:ln>
        </p:spPr>
      </p:cxnSp>
      <p:cxnSp>
        <p:nvCxnSpPr>
          <p:cNvPr id="210" name="Google Shape;210;p10"/>
          <p:cNvCxnSpPr/>
          <p:nvPr/>
        </p:nvCxnSpPr>
        <p:spPr>
          <a:xfrm>
            <a:off x="4659282" y="4735600"/>
            <a:ext cx="2834035" cy="0"/>
          </a:xfrm>
          <a:prstGeom prst="straightConnector1">
            <a:avLst/>
          </a:prstGeom>
          <a:noFill/>
          <a:ln cap="flat" cmpd="sng" w="19050">
            <a:solidFill>
              <a:schemeClr val="dk1"/>
            </a:solidFill>
            <a:prstDash val="solid"/>
            <a:round/>
            <a:headEnd len="med" w="med" type="oval"/>
            <a:tailEnd len="med" w="med" type="oval"/>
          </a:ln>
        </p:spPr>
      </p:cxnSp>
      <p:sp>
        <p:nvSpPr>
          <p:cNvPr id="211" name="Google Shape;211;p10"/>
          <p:cNvSpPr txBox="1"/>
          <p:nvPr/>
        </p:nvSpPr>
        <p:spPr>
          <a:xfrm>
            <a:off x="4974850" y="2277191"/>
            <a:ext cx="2289993" cy="57708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050" u="none" cap="none" strike="noStrike">
                <a:solidFill>
                  <a:schemeClr val="dk2"/>
                </a:solidFill>
                <a:latin typeface="Proxima Nova"/>
                <a:ea typeface="Proxima Nova"/>
                <a:cs typeface="Proxima Nova"/>
                <a:sym typeface="Proxima Nova"/>
              </a:rPr>
              <a:t>“lght”</a:t>
            </a:r>
            <a:endParaRPr/>
          </a:p>
          <a:p>
            <a:pPr indent="0" lvl="0" marL="0" marR="0" rtl="0" algn="ctr">
              <a:lnSpc>
                <a:spcPct val="100000"/>
              </a:lnSpc>
              <a:spcBef>
                <a:spcPts val="0"/>
              </a:spcBef>
              <a:spcAft>
                <a:spcPts val="0"/>
              </a:spcAft>
              <a:buNone/>
            </a:pPr>
            <a:r>
              <a:rPr b="0" i="0" lang="en-GB" sz="1050" u="none" cap="none" strike="noStrike">
                <a:solidFill>
                  <a:schemeClr val="dk2"/>
                </a:solidFill>
                <a:latin typeface="Proxima Nova"/>
                <a:ea typeface="Proxima Nova"/>
                <a:cs typeface="Proxima Nova"/>
                <a:sym typeface="Proxima Nova"/>
              </a:rPr>
              <a:t>Lightning time series</a:t>
            </a:r>
            <a:endParaRPr/>
          </a:p>
          <a:p>
            <a:pPr indent="0" lvl="0" marL="0" marR="0" rtl="0" algn="ctr">
              <a:lnSpc>
                <a:spcPct val="100000"/>
              </a:lnSpc>
              <a:spcBef>
                <a:spcPts val="0"/>
              </a:spcBef>
              <a:spcAft>
                <a:spcPts val="0"/>
              </a:spcAft>
              <a:buNone/>
            </a:pPr>
            <a:r>
              <a:rPr b="0" i="0" lang="en-GB" sz="1050" u="none" cap="none" strike="noStrike">
                <a:solidFill>
                  <a:schemeClr val="dk2"/>
                </a:solidFill>
                <a:latin typeface="Proxima Nova"/>
                <a:ea typeface="Proxima Nova"/>
                <a:cs typeface="Proxima Nova"/>
                <a:sym typeface="Proxima Nova"/>
              </a:rPr>
              <a:t>(N, 3) array</a:t>
            </a:r>
            <a:endParaRPr/>
          </a:p>
        </p:txBody>
      </p:sp>
      <p:grpSp>
        <p:nvGrpSpPr>
          <p:cNvPr id="212" name="Google Shape;212;p10"/>
          <p:cNvGrpSpPr/>
          <p:nvPr/>
        </p:nvGrpSpPr>
        <p:grpSpPr>
          <a:xfrm>
            <a:off x="5365753" y="2864107"/>
            <a:ext cx="1421091" cy="1685167"/>
            <a:chOff x="4974851" y="2761620"/>
            <a:chExt cx="1421091" cy="1685167"/>
          </a:xfrm>
        </p:grpSpPr>
        <p:pic>
          <p:nvPicPr>
            <p:cNvPr descr="A table with numbers and symbols&#10;&#10;AI-generated content may be incorrect." id="213" name="Google Shape;213;p10"/>
            <p:cNvPicPr preferRelativeResize="0"/>
            <p:nvPr/>
          </p:nvPicPr>
          <p:blipFill rotWithShape="1">
            <a:blip r:embed="rId5">
              <a:alphaModFix/>
            </a:blip>
            <a:srcRect b="9276" l="0" r="75967" t="0"/>
            <a:stretch/>
          </p:blipFill>
          <p:spPr>
            <a:xfrm>
              <a:off x="4974851" y="2761620"/>
              <a:ext cx="552190" cy="1685167"/>
            </a:xfrm>
            <a:prstGeom prst="rect">
              <a:avLst/>
            </a:prstGeom>
            <a:noFill/>
            <a:ln>
              <a:noFill/>
            </a:ln>
          </p:spPr>
        </p:pic>
        <p:pic>
          <p:nvPicPr>
            <p:cNvPr descr="A table with numbers and symbols&#10;&#10;AI-generated content may be incorrect." id="214" name="Google Shape;214;p10"/>
            <p:cNvPicPr preferRelativeResize="0"/>
            <p:nvPr/>
          </p:nvPicPr>
          <p:blipFill rotWithShape="1">
            <a:blip r:embed="rId5">
              <a:alphaModFix/>
            </a:blip>
            <a:srcRect b="9276" l="60881" r="0" t="0"/>
            <a:stretch/>
          </p:blipFill>
          <p:spPr>
            <a:xfrm>
              <a:off x="5497120" y="2761620"/>
              <a:ext cx="898822" cy="1685167"/>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1"/>
          <p:cNvSpPr txBox="1"/>
          <p:nvPr>
            <p:ph type="title"/>
          </p:nvPr>
        </p:nvSpPr>
        <p:spPr>
          <a:xfrm>
            <a:off x="2243550" y="125108"/>
            <a:ext cx="4416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tasks</a:t>
            </a:r>
            <a:endParaRPr/>
          </a:p>
        </p:txBody>
      </p:sp>
      <p:sp>
        <p:nvSpPr>
          <p:cNvPr id="220" name="Google Shape;220;p11"/>
          <p:cNvSpPr txBox="1"/>
          <p:nvPr>
            <p:ph idx="1" type="body"/>
          </p:nvPr>
        </p:nvSpPr>
        <p:spPr>
          <a:xfrm>
            <a:off x="311700" y="1273649"/>
            <a:ext cx="8279700" cy="978445"/>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852"/>
              <a:buNone/>
            </a:pPr>
            <a:r>
              <a:rPr lang="en-GB" sz="1495"/>
              <a:t>We will award bonus points* to teams that assess 1) </a:t>
            </a:r>
            <a:r>
              <a:rPr b="1" lang="en-GB" sz="1495">
                <a:solidFill>
                  <a:schemeClr val="dk1"/>
                </a:solidFill>
              </a:rPr>
              <a:t>scaling laws</a:t>
            </a:r>
            <a:r>
              <a:rPr lang="en-GB" sz="1495"/>
              <a:t>: how does the performance of your models change with compute, dataset size, and model size? 2) </a:t>
            </a:r>
            <a:r>
              <a:rPr b="1" lang="en-GB" sz="1495">
                <a:solidFill>
                  <a:schemeClr val="dk1"/>
                </a:solidFill>
              </a:rPr>
              <a:t>explainability</a:t>
            </a:r>
            <a:r>
              <a:rPr lang="en-GB" sz="1495"/>
              <a:t>: how well can you explain/justify the predictions made by your models?</a:t>
            </a:r>
            <a:endParaRPr/>
          </a:p>
        </p:txBody>
      </p:sp>
      <p:sp>
        <p:nvSpPr>
          <p:cNvPr id="221" name="Google Shape;221;p11"/>
          <p:cNvSpPr txBox="1"/>
          <p:nvPr/>
        </p:nvSpPr>
        <p:spPr>
          <a:xfrm>
            <a:off x="137160" y="740880"/>
            <a:ext cx="3908000" cy="6881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Bebas Neue"/>
              <a:buNone/>
            </a:pPr>
            <a:r>
              <a:rPr b="1" i="0" lang="en-GB" sz="3600" u="none" cap="none" strike="noStrike">
                <a:solidFill>
                  <a:schemeClr val="dk1"/>
                </a:solidFill>
                <a:latin typeface="Bebas Neue"/>
                <a:ea typeface="Bebas Neue"/>
                <a:cs typeface="Bebas Neue"/>
                <a:sym typeface="Bebas Neue"/>
              </a:rPr>
              <a:t>OPTIONAL BONUS TASKS</a:t>
            </a:r>
            <a:endParaRPr/>
          </a:p>
        </p:txBody>
      </p:sp>
      <p:sp>
        <p:nvSpPr>
          <p:cNvPr id="222" name="Google Shape;222;p11"/>
          <p:cNvSpPr/>
          <p:nvPr/>
        </p:nvSpPr>
        <p:spPr>
          <a:xfrm>
            <a:off x="137160" y="740880"/>
            <a:ext cx="8695140" cy="144520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11"/>
          <p:cNvSpPr txBox="1"/>
          <p:nvPr/>
        </p:nvSpPr>
        <p:spPr>
          <a:xfrm>
            <a:off x="137159" y="2324196"/>
            <a:ext cx="6361881" cy="444802"/>
          </a:xfrm>
          <a:prstGeom prst="rect">
            <a:avLst/>
          </a:prstGeom>
          <a:noFill/>
          <a:ln>
            <a:noFill/>
          </a:ln>
        </p:spPr>
        <p:txBody>
          <a:bodyPr anchorCtr="0" anchor="t" bIns="45700" lIns="91425" spcFirstLastPara="1" rIns="91425" wrap="square" tIns="45700">
            <a:spAutoFit/>
          </a:bodyPr>
          <a:lstStyle/>
          <a:p>
            <a:pPr indent="0" lvl="0" marL="133668" marR="0" rtl="0" algn="l">
              <a:lnSpc>
                <a:spcPct val="105000"/>
              </a:lnSpc>
              <a:spcBef>
                <a:spcPts val="0"/>
              </a:spcBef>
              <a:spcAft>
                <a:spcPts val="0"/>
              </a:spcAft>
              <a:buNone/>
            </a:pPr>
            <a:r>
              <a:rPr b="0" i="0" lang="en-GB" sz="1100" u="none" cap="none" strike="noStrike">
                <a:solidFill>
                  <a:schemeClr val="dk2"/>
                </a:solidFill>
                <a:latin typeface="Proxima Nova"/>
                <a:ea typeface="Proxima Nova"/>
                <a:cs typeface="Proxima Nova"/>
                <a:sym typeface="Proxima Nova"/>
              </a:rPr>
              <a:t>*You can score full marks without completing the “bonus tasks”, but if you make progress on them, they can improve your score (up to full marks).</a:t>
            </a:r>
            <a:endParaRPr/>
          </a:p>
        </p:txBody>
      </p:sp>
      <p:pic>
        <p:nvPicPr>
          <p:cNvPr descr="A graph of dataset size&#10;&#10;AI-generated content may be incorrect." id="224" name="Google Shape;224;p11"/>
          <p:cNvPicPr preferRelativeResize="0"/>
          <p:nvPr/>
        </p:nvPicPr>
        <p:blipFill rotWithShape="1">
          <a:blip r:embed="rId3">
            <a:alphaModFix/>
          </a:blip>
          <a:srcRect b="0" l="0" r="0" t="0"/>
          <a:stretch/>
        </p:blipFill>
        <p:spPr>
          <a:xfrm>
            <a:off x="137159" y="3020773"/>
            <a:ext cx="5229462" cy="1491230"/>
          </a:xfrm>
          <a:prstGeom prst="rect">
            <a:avLst/>
          </a:prstGeom>
          <a:noFill/>
          <a:ln>
            <a:noFill/>
          </a:ln>
        </p:spPr>
      </p:pic>
      <p:sp>
        <p:nvSpPr>
          <p:cNvPr id="225" name="Google Shape;225;p11"/>
          <p:cNvSpPr txBox="1"/>
          <p:nvPr/>
        </p:nvSpPr>
        <p:spPr>
          <a:xfrm>
            <a:off x="319822" y="4623080"/>
            <a:ext cx="395745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100" u="none" cap="none" strike="noStrike">
                <a:solidFill>
                  <a:schemeClr val="dk2"/>
                </a:solidFill>
                <a:latin typeface="Proxima Nova"/>
                <a:ea typeface="Proxima Nova"/>
                <a:cs typeface="Proxima Nova"/>
                <a:sym typeface="Proxima Nova"/>
              </a:rPr>
              <a:t>Kaplan et al, Scaling Laws for Neural Language Models, 2020</a:t>
            </a:r>
            <a:endParaRPr/>
          </a:p>
        </p:txBody>
      </p:sp>
      <p:pic>
        <p:nvPicPr>
          <p:cNvPr id="226" name="Google Shape;226;p11"/>
          <p:cNvPicPr preferRelativeResize="0"/>
          <p:nvPr/>
        </p:nvPicPr>
        <p:blipFill rotWithShape="1">
          <a:blip r:embed="rId4">
            <a:alphaModFix/>
          </a:blip>
          <a:srcRect b="0" l="0" r="0" t="0"/>
          <a:stretch/>
        </p:blipFill>
        <p:spPr>
          <a:xfrm>
            <a:off x="5647481" y="2957421"/>
            <a:ext cx="3359360" cy="1297766"/>
          </a:xfrm>
          <a:prstGeom prst="rect">
            <a:avLst/>
          </a:prstGeom>
          <a:noFill/>
          <a:ln>
            <a:noFill/>
          </a:ln>
        </p:spPr>
      </p:pic>
      <p:sp>
        <p:nvSpPr>
          <p:cNvPr id="227" name="Google Shape;227;p11"/>
          <p:cNvSpPr txBox="1"/>
          <p:nvPr/>
        </p:nvSpPr>
        <p:spPr>
          <a:xfrm>
            <a:off x="5713111" y="4361470"/>
            <a:ext cx="210085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100" u="none" cap="none" strike="noStrike">
                <a:solidFill>
                  <a:schemeClr val="dk2"/>
                </a:solidFill>
                <a:latin typeface="Proxima Nova"/>
                <a:ea typeface="Proxima Nova"/>
                <a:cs typeface="Proxima Nova"/>
                <a:sym typeface="Proxima Nova"/>
              </a:rPr>
              <a:t>Day 4 Intro to CNNs lecture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txBox="1"/>
          <p:nvPr>
            <p:ph idx="1" type="body"/>
          </p:nvPr>
        </p:nvSpPr>
        <p:spPr>
          <a:xfrm>
            <a:off x="311700" y="1088467"/>
            <a:ext cx="8279700" cy="3399300"/>
          </a:xfrm>
          <a:prstGeom prst="rect">
            <a:avLst/>
          </a:prstGeom>
          <a:noFill/>
          <a:ln>
            <a:noFill/>
          </a:ln>
        </p:spPr>
        <p:txBody>
          <a:bodyPr anchorCtr="0" anchor="t" bIns="91425" lIns="91425" spcFirstLastPara="1" rIns="91425" wrap="square" tIns="91425">
            <a:noAutofit/>
          </a:bodyPr>
          <a:lstStyle/>
          <a:p>
            <a:pPr indent="-323532" lvl="0" marL="457200" rtl="0" algn="l">
              <a:lnSpc>
                <a:spcPct val="105000"/>
              </a:lnSpc>
              <a:spcBef>
                <a:spcPts val="1200"/>
              </a:spcBef>
              <a:spcAft>
                <a:spcPts val="0"/>
              </a:spcAft>
              <a:buSzPts val="1495"/>
              <a:buAutoNum type="arabicPeriod"/>
            </a:pPr>
            <a:r>
              <a:rPr lang="en-GB" sz="1495"/>
              <a:t>You are free to use as many training storms as you see fit. You models should be able to </a:t>
            </a:r>
            <a:r>
              <a:rPr b="1" lang="en-GB" sz="1495">
                <a:solidFill>
                  <a:schemeClr val="dk1"/>
                </a:solidFill>
              </a:rPr>
              <a:t>generalise over any storm </a:t>
            </a:r>
            <a:r>
              <a:rPr lang="en-GB" sz="1495"/>
              <a:t>in the training dataset.</a:t>
            </a:r>
            <a:br>
              <a:rPr lang="en-GB" sz="1495"/>
            </a:br>
            <a:endParaRPr sz="1495"/>
          </a:p>
          <a:p>
            <a:pPr indent="-323532" lvl="0" marL="457200" rtl="0" algn="l">
              <a:lnSpc>
                <a:spcPct val="105000"/>
              </a:lnSpc>
              <a:spcBef>
                <a:spcPts val="0"/>
              </a:spcBef>
              <a:spcAft>
                <a:spcPts val="0"/>
              </a:spcAft>
              <a:buSzPts val="1495"/>
              <a:buAutoNum type="arabicPeriod"/>
            </a:pPr>
            <a:r>
              <a:rPr lang="en-GB" sz="1495"/>
              <a:t>There are </a:t>
            </a:r>
            <a:r>
              <a:rPr b="1" lang="en-GB" sz="1495">
                <a:solidFill>
                  <a:schemeClr val="dk1"/>
                </a:solidFill>
              </a:rPr>
              <a:t>no restrictions</a:t>
            </a:r>
            <a:r>
              <a:rPr lang="en-GB" sz="1495"/>
              <a:t> about network architecture, loss function, or any other design decisions.</a:t>
            </a:r>
            <a:br>
              <a:rPr lang="en-GB" sz="1495"/>
            </a:br>
            <a:endParaRPr sz="1495"/>
          </a:p>
          <a:p>
            <a:pPr indent="-323532" lvl="0" marL="457200" rtl="0" algn="l">
              <a:lnSpc>
                <a:spcPct val="105000"/>
              </a:lnSpc>
              <a:spcBef>
                <a:spcPts val="0"/>
              </a:spcBef>
              <a:spcAft>
                <a:spcPts val="0"/>
              </a:spcAft>
              <a:buSzPts val="1495"/>
              <a:buAutoNum type="arabicPeriod"/>
            </a:pPr>
            <a:r>
              <a:rPr lang="en-GB" sz="1495"/>
              <a:t>Your submission will be judged by the panel on your results, in particular, </a:t>
            </a:r>
            <a:r>
              <a:rPr b="1" lang="en-GB" sz="1495">
                <a:solidFill>
                  <a:schemeClr val="dk1"/>
                </a:solidFill>
              </a:rPr>
              <a:t>on the justification of the quality of your predicted images and lightning flashes</a:t>
            </a:r>
            <a:r>
              <a:rPr lang="en-GB" sz="1495"/>
              <a:t>, as well as on a </a:t>
            </a:r>
            <a:r>
              <a:rPr b="1" lang="en-GB" sz="1495">
                <a:solidFill>
                  <a:schemeClr val="dk1"/>
                </a:solidFill>
              </a:rPr>
              <a:t>provided test set (surprise storms)</a:t>
            </a:r>
            <a:r>
              <a:rPr lang="en-GB" sz="1495"/>
              <a:t>.</a:t>
            </a:r>
            <a:endParaRPr/>
          </a:p>
          <a:p>
            <a:pPr indent="-228599" lvl="0" marL="457200" rtl="0" algn="l">
              <a:lnSpc>
                <a:spcPct val="105000"/>
              </a:lnSpc>
              <a:spcBef>
                <a:spcPts val="0"/>
              </a:spcBef>
              <a:spcAft>
                <a:spcPts val="0"/>
              </a:spcAft>
              <a:buSzPts val="1495"/>
              <a:buNone/>
            </a:pPr>
            <a:r>
              <a:t/>
            </a:r>
            <a:endParaRPr sz="1495"/>
          </a:p>
          <a:p>
            <a:pPr indent="-323532" lvl="0" marL="457200" rtl="0" algn="l">
              <a:lnSpc>
                <a:spcPct val="105000"/>
              </a:lnSpc>
              <a:spcBef>
                <a:spcPts val="0"/>
              </a:spcBef>
              <a:spcAft>
                <a:spcPts val="0"/>
              </a:spcAft>
              <a:buSzPts val="1495"/>
              <a:buAutoNum type="arabicPeriod"/>
            </a:pPr>
            <a:r>
              <a:rPr lang="en-GB" sz="1495"/>
              <a:t>You can score full marks without completing the “bonus tasks”, but if you make progress on them, they can improve your score (up to full marks).</a:t>
            </a:r>
            <a:endParaRPr/>
          </a:p>
        </p:txBody>
      </p:sp>
      <p:sp>
        <p:nvSpPr>
          <p:cNvPr id="233" name="Google Shape;233;p12"/>
          <p:cNvSpPr txBox="1"/>
          <p:nvPr/>
        </p:nvSpPr>
        <p:spPr>
          <a:xfrm>
            <a:off x="2243550" y="360000"/>
            <a:ext cx="4416000" cy="572700"/>
          </a:xfrm>
          <a:prstGeom prst="rect">
            <a:avLst/>
          </a:prstGeom>
          <a:noFill/>
          <a:ln>
            <a:noFill/>
          </a:ln>
        </p:spPr>
        <p:txBody>
          <a:bodyPr anchorCtr="0" anchor="t" bIns="91425" lIns="91425" spcFirstLastPara="1" rIns="91425" wrap="square" tIns="91425">
            <a:normAutofit fontScale="90000" lnSpcReduction="10000"/>
          </a:bodyPr>
          <a:lstStyle/>
          <a:p>
            <a:pPr indent="0" lvl="0" marL="0" marR="0" rtl="0" algn="ctr">
              <a:lnSpc>
                <a:spcPct val="100000"/>
              </a:lnSpc>
              <a:spcBef>
                <a:spcPts val="0"/>
              </a:spcBef>
              <a:spcAft>
                <a:spcPts val="0"/>
              </a:spcAft>
              <a:buClr>
                <a:schemeClr val="dk1"/>
              </a:buClr>
              <a:buSzPct val="111111"/>
              <a:buFont typeface="Bebas Neue"/>
              <a:buNone/>
            </a:pPr>
            <a:r>
              <a:rPr b="0" i="0" lang="en-GB" sz="3000" u="none" cap="none" strike="noStrike">
                <a:solidFill>
                  <a:schemeClr val="dk1"/>
                </a:solidFill>
                <a:latin typeface="Bebas Neue"/>
                <a:ea typeface="Bebas Neue"/>
                <a:cs typeface="Bebas Neue"/>
                <a:sym typeface="Bebas Neue"/>
              </a:rPr>
              <a:t>Instructions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txBox="1"/>
          <p:nvPr>
            <p:ph type="title"/>
          </p:nvPr>
        </p:nvSpPr>
        <p:spPr>
          <a:xfrm>
            <a:off x="311700" y="3600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test set: Surprise storms</a:t>
            </a:r>
            <a:endParaRPr/>
          </a:p>
        </p:txBody>
      </p:sp>
      <p:sp>
        <p:nvSpPr>
          <p:cNvPr id="239" name="Google Shape;239;p13"/>
          <p:cNvSpPr txBox="1"/>
          <p:nvPr>
            <p:ph idx="1" type="body"/>
          </p:nvPr>
        </p:nvSpPr>
        <p:spPr>
          <a:xfrm>
            <a:off x="311700" y="932700"/>
            <a:ext cx="5162100" cy="42870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1800"/>
              <a:buNone/>
            </a:pPr>
            <a:r>
              <a:rPr lang="en-GB" sz="1400"/>
              <a:t>On Thursday at 12pm we will ask you to </a:t>
            </a:r>
            <a:r>
              <a:rPr b="1" lang="en-GB" sz="1495">
                <a:solidFill>
                  <a:schemeClr val="dk1"/>
                </a:solidFill>
              </a:rPr>
              <a:t>evaluate your models on 10 new storms </a:t>
            </a:r>
            <a:r>
              <a:rPr lang="en-GB" sz="1400"/>
              <a:t>for each task, released then.</a:t>
            </a:r>
            <a:endParaRPr/>
          </a:p>
          <a:p>
            <a:pPr indent="0" lvl="0" marL="0" rtl="0" algn="l">
              <a:lnSpc>
                <a:spcPct val="150000"/>
              </a:lnSpc>
              <a:spcBef>
                <a:spcPts val="0"/>
              </a:spcBef>
              <a:spcAft>
                <a:spcPts val="0"/>
              </a:spcAft>
              <a:buSzPts val="1800"/>
              <a:buNone/>
            </a:pPr>
            <a:r>
              <a:t/>
            </a:r>
            <a:endParaRPr sz="1400"/>
          </a:p>
          <a:p>
            <a:pPr indent="0" lvl="0" marL="0" rtl="0" algn="l">
              <a:lnSpc>
                <a:spcPct val="150000"/>
              </a:lnSpc>
              <a:spcBef>
                <a:spcPts val="0"/>
              </a:spcBef>
              <a:spcAft>
                <a:spcPts val="0"/>
              </a:spcAft>
              <a:buSzPts val="1800"/>
              <a:buNone/>
            </a:pPr>
            <a:r>
              <a:rPr lang="en-GB" sz="1400"/>
              <a:t>By Friday 12pm, you need to provide:</a:t>
            </a:r>
            <a:endParaRPr/>
          </a:p>
          <a:p>
            <a:pPr indent="0" lvl="0" marL="0" rtl="0" algn="l">
              <a:lnSpc>
                <a:spcPct val="150000"/>
              </a:lnSpc>
              <a:spcBef>
                <a:spcPts val="0"/>
              </a:spcBef>
              <a:spcAft>
                <a:spcPts val="0"/>
              </a:spcAft>
              <a:buSzPts val="1800"/>
              <a:buNone/>
            </a:pPr>
            <a:r>
              <a:rPr lang="en-GB" sz="1400"/>
              <a:t>- A </a:t>
            </a:r>
            <a:r>
              <a:rPr b="1" lang="en-GB" sz="1495">
                <a:solidFill>
                  <a:schemeClr val="dk1"/>
                </a:solidFill>
              </a:rPr>
              <a:t>Jupyter notebook </a:t>
            </a:r>
            <a:r>
              <a:rPr lang="en-GB" sz="1400"/>
              <a:t>presenting your results and justifying your predictions on these surprise storms.</a:t>
            </a:r>
            <a:endParaRPr/>
          </a:p>
          <a:p>
            <a:pPr indent="0" lvl="0" marL="0" rtl="0" algn="l">
              <a:lnSpc>
                <a:spcPct val="150000"/>
              </a:lnSpc>
              <a:spcBef>
                <a:spcPts val="0"/>
              </a:spcBef>
              <a:spcAft>
                <a:spcPts val="0"/>
              </a:spcAft>
              <a:buSzPts val="1800"/>
              <a:buNone/>
            </a:pPr>
            <a:r>
              <a:rPr lang="en-GB" sz="1400"/>
              <a:t>- </a:t>
            </a:r>
            <a:r>
              <a:rPr b="1" lang="en-GB" sz="1495">
                <a:solidFill>
                  <a:schemeClr val="dk1"/>
                </a:solidFill>
              </a:rPr>
              <a:t>A set of 10 numpy files (.npy) for each task</a:t>
            </a:r>
            <a:r>
              <a:rPr lang="en-GB" sz="1400"/>
              <a:t>, containing your 10 storm predictions. These files will be used to rank the teams in a competition for the best prediction for each task (using L1 (absolute) error). See our surprise storms notebook for a detailed description of these files and submission instructions.</a:t>
            </a:r>
            <a:endParaRPr/>
          </a:p>
        </p:txBody>
      </p:sp>
      <p:pic>
        <p:nvPicPr>
          <p:cNvPr id="240" name="Google Shape;240;p13"/>
          <p:cNvPicPr preferRelativeResize="0"/>
          <p:nvPr/>
        </p:nvPicPr>
        <p:blipFill rotWithShape="1">
          <a:blip r:embed="rId3">
            <a:alphaModFix amt="48000"/>
          </a:blip>
          <a:srcRect b="0" l="0" r="0" t="0"/>
          <a:stretch/>
        </p:blipFill>
        <p:spPr>
          <a:xfrm>
            <a:off x="5775425" y="1373550"/>
            <a:ext cx="2937900" cy="2937900"/>
          </a:xfrm>
          <a:prstGeom prst="rect">
            <a:avLst/>
          </a:prstGeom>
          <a:noFill/>
          <a:ln>
            <a:noFill/>
          </a:ln>
        </p:spPr>
      </p:pic>
      <p:sp>
        <p:nvSpPr>
          <p:cNvPr id="241" name="Google Shape;241;p13"/>
          <p:cNvSpPr txBox="1"/>
          <p:nvPr/>
        </p:nvSpPr>
        <p:spPr>
          <a:xfrm>
            <a:off x="6585250" y="1210951"/>
            <a:ext cx="12531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0"/>
              <a:buFont typeface="Arial"/>
              <a:buNone/>
            </a:pPr>
            <a:r>
              <a:rPr b="0" i="0" lang="en-GB" sz="20000" u="none" cap="none" strike="noStrike">
                <a:solidFill>
                  <a:schemeClr val="dk1"/>
                </a:solidFill>
                <a:latin typeface="Proxima Nova"/>
                <a:ea typeface="Proxima Nova"/>
                <a:cs typeface="Proxima Nova"/>
                <a:sym typeface="Proxima Nova"/>
              </a:rPr>
              <a:t>?</a:t>
            </a:r>
            <a:endParaRPr b="0" i="0" sz="200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4"/>
          <p:cNvSpPr txBox="1"/>
          <p:nvPr>
            <p:ph type="title"/>
          </p:nvPr>
        </p:nvSpPr>
        <p:spPr>
          <a:xfrm>
            <a:off x="311700" y="68399"/>
            <a:ext cx="8520600" cy="520636"/>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test set: Surprise stormS</a:t>
            </a:r>
            <a:endParaRPr/>
          </a:p>
        </p:txBody>
      </p:sp>
      <p:sp>
        <p:nvSpPr>
          <p:cNvPr id="247" name="Google Shape;247;p14"/>
          <p:cNvSpPr txBox="1"/>
          <p:nvPr>
            <p:ph idx="1" type="body"/>
          </p:nvPr>
        </p:nvSpPr>
        <p:spPr>
          <a:xfrm>
            <a:off x="311700" y="649479"/>
            <a:ext cx="7358680" cy="4494021"/>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50000"/>
              </a:lnSpc>
              <a:spcBef>
                <a:spcPts val="0"/>
              </a:spcBef>
              <a:spcAft>
                <a:spcPts val="0"/>
              </a:spcAft>
              <a:buSzPct val="121621"/>
              <a:buNone/>
            </a:pPr>
            <a:r>
              <a:rPr lang="en-GB" sz="1600"/>
              <a:t>For </a:t>
            </a:r>
            <a:r>
              <a:rPr b="1" lang="en-GB" sz="1600">
                <a:solidFill>
                  <a:schemeClr val="dk1"/>
                </a:solidFill>
              </a:rPr>
              <a:t>task 1A and 1B</a:t>
            </a:r>
            <a:r>
              <a:rPr lang="en-GB" sz="1600"/>
              <a:t>, given 12 input frames, you should predict the next </a:t>
            </a:r>
            <a:r>
              <a:rPr b="1" lang="en-GB" sz="1600">
                <a:solidFill>
                  <a:schemeClr val="dk1"/>
                </a:solidFill>
              </a:rPr>
              <a:t>12 “vil” frames </a:t>
            </a:r>
            <a:r>
              <a:rPr lang="en-GB" sz="1600"/>
              <a:t>on the test set.</a:t>
            </a:r>
            <a:endParaRPr/>
          </a:p>
          <a:p>
            <a:pPr indent="0" lvl="0" marL="0" rtl="0" algn="l">
              <a:lnSpc>
                <a:spcPct val="150000"/>
              </a:lnSpc>
              <a:spcBef>
                <a:spcPts val="0"/>
              </a:spcBef>
              <a:spcAft>
                <a:spcPts val="0"/>
              </a:spcAft>
              <a:buSzPct val="121621"/>
              <a:buNone/>
            </a:pPr>
            <a:r>
              <a:t/>
            </a:r>
            <a:endParaRPr sz="1600"/>
          </a:p>
          <a:p>
            <a:pPr indent="0" lvl="0" marL="0" rtl="0" algn="l">
              <a:lnSpc>
                <a:spcPct val="150000"/>
              </a:lnSpc>
              <a:spcBef>
                <a:spcPts val="0"/>
              </a:spcBef>
              <a:spcAft>
                <a:spcPts val="0"/>
              </a:spcAft>
              <a:buSzPct val="121621"/>
              <a:buNone/>
            </a:pPr>
            <a:r>
              <a:t/>
            </a:r>
            <a:endParaRPr sz="1600"/>
          </a:p>
          <a:p>
            <a:pPr indent="0" lvl="0" marL="0" rtl="0" algn="l">
              <a:lnSpc>
                <a:spcPct val="150000"/>
              </a:lnSpc>
              <a:spcBef>
                <a:spcPts val="0"/>
              </a:spcBef>
              <a:spcAft>
                <a:spcPts val="0"/>
              </a:spcAft>
              <a:buSzPct val="121621"/>
              <a:buNone/>
            </a:pPr>
            <a:r>
              <a:t/>
            </a:r>
            <a:endParaRPr sz="1600"/>
          </a:p>
          <a:p>
            <a:pPr indent="0" lvl="0" marL="0" rtl="0" algn="l">
              <a:lnSpc>
                <a:spcPct val="150000"/>
              </a:lnSpc>
              <a:spcBef>
                <a:spcPts val="0"/>
              </a:spcBef>
              <a:spcAft>
                <a:spcPts val="0"/>
              </a:spcAft>
              <a:buSzPct val="121621"/>
              <a:buNone/>
            </a:pPr>
            <a:r>
              <a:t/>
            </a:r>
            <a:endParaRPr sz="1600"/>
          </a:p>
          <a:p>
            <a:pPr indent="0" lvl="0" marL="0" rtl="0" algn="l">
              <a:lnSpc>
                <a:spcPct val="150000"/>
              </a:lnSpc>
              <a:spcBef>
                <a:spcPts val="0"/>
              </a:spcBef>
              <a:spcAft>
                <a:spcPts val="0"/>
              </a:spcAft>
              <a:buSzPct val="121621"/>
              <a:buNone/>
            </a:pPr>
            <a:r>
              <a:t/>
            </a:r>
            <a:endParaRPr sz="1600"/>
          </a:p>
          <a:p>
            <a:pPr indent="0" lvl="0" marL="0" rtl="0" algn="l">
              <a:lnSpc>
                <a:spcPct val="150000"/>
              </a:lnSpc>
              <a:spcBef>
                <a:spcPts val="0"/>
              </a:spcBef>
              <a:spcAft>
                <a:spcPts val="0"/>
              </a:spcAft>
              <a:buSzPct val="121621"/>
              <a:buNone/>
            </a:pPr>
            <a:r>
              <a:t/>
            </a:r>
            <a:endParaRPr sz="1600"/>
          </a:p>
          <a:p>
            <a:pPr indent="0" lvl="0" marL="0" rtl="0" algn="l">
              <a:lnSpc>
                <a:spcPct val="150000"/>
              </a:lnSpc>
              <a:spcBef>
                <a:spcPts val="0"/>
              </a:spcBef>
              <a:spcAft>
                <a:spcPts val="0"/>
              </a:spcAft>
              <a:buSzPct val="121621"/>
              <a:buNone/>
            </a:pPr>
            <a:r>
              <a:t/>
            </a:r>
            <a:endParaRPr sz="1600"/>
          </a:p>
          <a:p>
            <a:pPr indent="0" lvl="0" marL="0" rtl="0" algn="l">
              <a:lnSpc>
                <a:spcPct val="150000"/>
              </a:lnSpc>
              <a:spcBef>
                <a:spcPts val="0"/>
              </a:spcBef>
              <a:spcAft>
                <a:spcPts val="0"/>
              </a:spcAft>
              <a:buSzPct val="121621"/>
              <a:buNone/>
            </a:pPr>
            <a:r>
              <a:t/>
            </a:r>
            <a:endParaRPr sz="1600"/>
          </a:p>
          <a:p>
            <a:pPr indent="0" lvl="0" marL="0" rtl="0" algn="l">
              <a:lnSpc>
                <a:spcPct val="150000"/>
              </a:lnSpc>
              <a:spcBef>
                <a:spcPts val="0"/>
              </a:spcBef>
              <a:spcAft>
                <a:spcPts val="0"/>
              </a:spcAft>
              <a:buSzPct val="121621"/>
              <a:buNone/>
            </a:pPr>
            <a:r>
              <a:t/>
            </a:r>
            <a:endParaRPr sz="1600"/>
          </a:p>
          <a:p>
            <a:pPr indent="0" lvl="0" marL="0" rtl="0" algn="l">
              <a:lnSpc>
                <a:spcPct val="150000"/>
              </a:lnSpc>
              <a:spcBef>
                <a:spcPts val="0"/>
              </a:spcBef>
              <a:spcAft>
                <a:spcPts val="0"/>
              </a:spcAft>
              <a:buSzPct val="121621"/>
              <a:buNone/>
            </a:pPr>
            <a:r>
              <a:rPr lang="en-GB" sz="1600"/>
              <a:t>For </a:t>
            </a:r>
            <a:r>
              <a:rPr b="1" lang="en-GB" sz="1600">
                <a:solidFill>
                  <a:schemeClr val="dk1"/>
                </a:solidFill>
              </a:rPr>
              <a:t>task 2 and 3</a:t>
            </a:r>
            <a:r>
              <a:rPr lang="en-GB" sz="1600"/>
              <a:t>, you should predict “vil” and “lght” for </a:t>
            </a:r>
            <a:r>
              <a:rPr b="1" lang="en-GB" sz="1600">
                <a:solidFill>
                  <a:schemeClr val="dk1"/>
                </a:solidFill>
              </a:rPr>
              <a:t>all the 36 frames </a:t>
            </a:r>
            <a:r>
              <a:rPr lang="en-GB" sz="1600"/>
              <a:t>provided.</a:t>
            </a:r>
            <a:endParaRPr/>
          </a:p>
        </p:txBody>
      </p:sp>
      <p:sp>
        <p:nvSpPr>
          <p:cNvPr id="248" name="Google Shape;248;p14"/>
          <p:cNvSpPr txBox="1"/>
          <p:nvPr/>
        </p:nvSpPr>
        <p:spPr>
          <a:xfrm>
            <a:off x="4650620" y="3941886"/>
            <a:ext cx="2562600"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1" i="0" lang="en-GB" sz="1495" u="none" cap="none" strike="noStrike">
                <a:solidFill>
                  <a:schemeClr val="dk1"/>
                </a:solidFill>
                <a:latin typeface="Proxima Nova"/>
                <a:ea typeface="Proxima Nova"/>
                <a:cs typeface="Proxima Nova"/>
                <a:sym typeface="Proxima Nova"/>
              </a:rPr>
              <a:t>your predictions</a:t>
            </a:r>
            <a:endParaRPr b="1" i="0" sz="1400" u="none" cap="none" strike="noStrike">
              <a:solidFill>
                <a:schemeClr val="dk1"/>
              </a:solidFill>
              <a:latin typeface="Arial"/>
              <a:ea typeface="Arial"/>
              <a:cs typeface="Arial"/>
              <a:sym typeface="Arial"/>
            </a:endParaRPr>
          </a:p>
        </p:txBody>
      </p:sp>
      <p:sp>
        <p:nvSpPr>
          <p:cNvPr id="249" name="Google Shape;249;p14"/>
          <p:cNvSpPr txBox="1"/>
          <p:nvPr/>
        </p:nvSpPr>
        <p:spPr>
          <a:xfrm>
            <a:off x="1365774" y="3941886"/>
            <a:ext cx="3115095"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0" i="0" lang="en-GB" sz="1495" u="none" cap="none" strike="noStrike">
                <a:solidFill>
                  <a:schemeClr val="dk2"/>
                </a:solidFill>
                <a:latin typeface="Proxima Nova"/>
                <a:ea typeface="Proxima Nova"/>
                <a:cs typeface="Proxima Nova"/>
                <a:sym typeface="Proxima Nova"/>
              </a:rPr>
              <a:t>input data (for one storm)</a:t>
            </a:r>
            <a:endParaRPr b="0" i="0" sz="1400" u="none" cap="none" strike="noStrike">
              <a:solidFill>
                <a:schemeClr val="dk2"/>
              </a:solidFill>
              <a:latin typeface="Arial"/>
              <a:ea typeface="Arial"/>
              <a:cs typeface="Arial"/>
              <a:sym typeface="Arial"/>
            </a:endParaRPr>
          </a:p>
        </p:txBody>
      </p:sp>
      <p:grpSp>
        <p:nvGrpSpPr>
          <p:cNvPr id="250" name="Google Shape;250;p14"/>
          <p:cNvGrpSpPr/>
          <p:nvPr/>
        </p:nvGrpSpPr>
        <p:grpSpPr>
          <a:xfrm>
            <a:off x="1531685" y="1503356"/>
            <a:ext cx="5536607" cy="2180283"/>
            <a:chOff x="1633676" y="2266504"/>
            <a:chExt cx="5536607" cy="2180283"/>
          </a:xfrm>
        </p:grpSpPr>
        <p:grpSp>
          <p:nvGrpSpPr>
            <p:cNvPr id="251" name="Google Shape;251;p14"/>
            <p:cNvGrpSpPr/>
            <p:nvPr/>
          </p:nvGrpSpPr>
          <p:grpSpPr>
            <a:xfrm>
              <a:off x="1633676" y="2266504"/>
              <a:ext cx="2725605" cy="2180283"/>
              <a:chOff x="562650" y="2273130"/>
              <a:chExt cx="2725605" cy="2180283"/>
            </a:xfrm>
          </p:grpSpPr>
          <p:pic>
            <p:nvPicPr>
              <p:cNvPr descr="A group of images of different colors&#10;&#10;AI-generated content may be incorrect." id="252" name="Google Shape;252;p14"/>
              <p:cNvPicPr preferRelativeResize="0"/>
              <p:nvPr/>
            </p:nvPicPr>
            <p:blipFill rotWithShape="1">
              <a:blip r:embed="rId3">
                <a:alphaModFix/>
              </a:blip>
              <a:srcRect b="0" l="0" r="0" t="0"/>
              <a:stretch/>
            </p:blipFill>
            <p:spPr>
              <a:xfrm>
                <a:off x="562650" y="2293413"/>
                <a:ext cx="1260000" cy="2160000"/>
              </a:xfrm>
              <a:prstGeom prst="rect">
                <a:avLst/>
              </a:prstGeom>
              <a:noFill/>
              <a:ln>
                <a:noFill/>
              </a:ln>
            </p:spPr>
          </p:pic>
          <p:pic>
            <p:nvPicPr>
              <p:cNvPr descr="A collage of different colored squares&#10;&#10;AI-generated content may be incorrect." id="253" name="Google Shape;253;p14"/>
              <p:cNvPicPr preferRelativeResize="0"/>
              <p:nvPr/>
            </p:nvPicPr>
            <p:blipFill rotWithShape="1">
              <a:blip r:embed="rId4">
                <a:alphaModFix/>
              </a:blip>
              <a:srcRect b="0" l="0" r="0" t="0"/>
              <a:stretch/>
            </p:blipFill>
            <p:spPr>
              <a:xfrm>
                <a:off x="2243549" y="2293413"/>
                <a:ext cx="1044706" cy="2160000"/>
              </a:xfrm>
              <a:prstGeom prst="rect">
                <a:avLst/>
              </a:prstGeom>
              <a:noFill/>
              <a:ln>
                <a:noFill/>
              </a:ln>
            </p:spPr>
          </p:pic>
          <p:grpSp>
            <p:nvGrpSpPr>
              <p:cNvPr id="254" name="Google Shape;254;p14"/>
              <p:cNvGrpSpPr/>
              <p:nvPr/>
            </p:nvGrpSpPr>
            <p:grpSpPr>
              <a:xfrm>
                <a:off x="1818440" y="2273130"/>
                <a:ext cx="441146" cy="2093922"/>
                <a:chOff x="1818440" y="2273130"/>
                <a:chExt cx="441146" cy="2093922"/>
              </a:xfrm>
            </p:grpSpPr>
            <p:sp>
              <p:nvSpPr>
                <p:cNvPr id="255" name="Google Shape;255;p14"/>
                <p:cNvSpPr txBox="1"/>
                <p:nvPr/>
              </p:nvSpPr>
              <p:spPr>
                <a:xfrm>
                  <a:off x="1818440" y="2273130"/>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256" name="Google Shape;256;p14"/>
                <p:cNvSpPr txBox="1"/>
                <p:nvPr/>
              </p:nvSpPr>
              <p:spPr>
                <a:xfrm>
                  <a:off x="1818440" y="2837734"/>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257" name="Google Shape;257;p14"/>
                <p:cNvSpPr txBox="1"/>
                <p:nvPr/>
              </p:nvSpPr>
              <p:spPr>
                <a:xfrm>
                  <a:off x="1818440" y="3402338"/>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258" name="Google Shape;258;p14"/>
                <p:cNvSpPr txBox="1"/>
                <p:nvPr/>
              </p:nvSpPr>
              <p:spPr>
                <a:xfrm>
                  <a:off x="1818440" y="3966942"/>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grpSp>
        </p:grpSp>
        <p:grpSp>
          <p:nvGrpSpPr>
            <p:cNvPr id="259" name="Google Shape;259;p14"/>
            <p:cNvGrpSpPr/>
            <p:nvPr/>
          </p:nvGrpSpPr>
          <p:grpSpPr>
            <a:xfrm>
              <a:off x="4661667" y="3900129"/>
              <a:ext cx="2508616" cy="546658"/>
              <a:chOff x="6192936" y="3881301"/>
              <a:chExt cx="2508616" cy="546658"/>
            </a:xfrm>
          </p:grpSpPr>
          <p:pic>
            <p:nvPicPr>
              <p:cNvPr descr="A collage of different colored squares&#10;&#10;AI-generated content may be incorrect." id="260" name="Google Shape;260;p14"/>
              <p:cNvPicPr preferRelativeResize="0"/>
              <p:nvPr/>
            </p:nvPicPr>
            <p:blipFill rotWithShape="1">
              <a:blip r:embed="rId5">
                <a:alphaModFix amt="20000"/>
              </a:blip>
              <a:srcRect b="0" l="0" r="0" t="74692"/>
              <a:stretch/>
            </p:blipFill>
            <p:spPr>
              <a:xfrm>
                <a:off x="6192936" y="3881301"/>
                <a:ext cx="1044706" cy="546657"/>
              </a:xfrm>
              <a:prstGeom prst="rect">
                <a:avLst/>
              </a:prstGeom>
              <a:noFill/>
              <a:ln>
                <a:noFill/>
              </a:ln>
            </p:spPr>
          </p:pic>
          <p:pic>
            <p:nvPicPr>
              <p:cNvPr descr="A collage of different colors&#10;&#10;AI-generated content may be incorrect." id="261" name="Google Shape;261;p14"/>
              <p:cNvPicPr preferRelativeResize="0"/>
              <p:nvPr/>
            </p:nvPicPr>
            <p:blipFill rotWithShape="1">
              <a:blip r:embed="rId6">
                <a:alphaModFix amt="20000"/>
              </a:blip>
              <a:srcRect b="0" l="0" r="0" t="74692"/>
              <a:stretch/>
            </p:blipFill>
            <p:spPr>
              <a:xfrm>
                <a:off x="7656846" y="3881303"/>
                <a:ext cx="1044706" cy="546656"/>
              </a:xfrm>
              <a:prstGeom prst="rect">
                <a:avLst/>
              </a:prstGeom>
              <a:noFill/>
              <a:ln>
                <a:noFill/>
              </a:ln>
            </p:spPr>
          </p:pic>
          <p:sp>
            <p:nvSpPr>
              <p:cNvPr id="262" name="Google Shape;262;p14"/>
              <p:cNvSpPr txBox="1"/>
              <p:nvPr/>
            </p:nvSpPr>
            <p:spPr>
              <a:xfrm>
                <a:off x="7233432" y="3941488"/>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grpSp>
      </p:grpSp>
      <p:cxnSp>
        <p:nvCxnSpPr>
          <p:cNvPr id="263" name="Google Shape;263;p14"/>
          <p:cNvCxnSpPr/>
          <p:nvPr/>
        </p:nvCxnSpPr>
        <p:spPr>
          <a:xfrm>
            <a:off x="1506305" y="3972452"/>
            <a:ext cx="2834035" cy="0"/>
          </a:xfrm>
          <a:prstGeom prst="straightConnector1">
            <a:avLst/>
          </a:prstGeom>
          <a:noFill/>
          <a:ln cap="flat" cmpd="sng" w="19050">
            <a:solidFill>
              <a:schemeClr val="dk2"/>
            </a:solidFill>
            <a:prstDash val="solid"/>
            <a:round/>
            <a:headEnd len="med" w="med" type="oval"/>
            <a:tailEnd len="med" w="med" type="oval"/>
          </a:ln>
        </p:spPr>
      </p:cxnSp>
      <p:cxnSp>
        <p:nvCxnSpPr>
          <p:cNvPr id="264" name="Google Shape;264;p14"/>
          <p:cNvCxnSpPr/>
          <p:nvPr/>
        </p:nvCxnSpPr>
        <p:spPr>
          <a:xfrm>
            <a:off x="4514903" y="3972452"/>
            <a:ext cx="2834035" cy="0"/>
          </a:xfrm>
          <a:prstGeom prst="straightConnector1">
            <a:avLst/>
          </a:prstGeom>
          <a:noFill/>
          <a:ln cap="flat" cmpd="sng" w="19050">
            <a:solidFill>
              <a:schemeClr val="dk1"/>
            </a:solidFill>
            <a:prstDash val="solid"/>
            <a:round/>
            <a:headEnd len="med" w="med" type="oval"/>
            <a:tailEnd len="med" w="med" type="oval"/>
          </a:ln>
        </p:spPr>
      </p:cxnSp>
      <p:sp>
        <p:nvSpPr>
          <p:cNvPr id="265" name="Google Shape;265;p14"/>
          <p:cNvSpPr txBox="1"/>
          <p:nvPr/>
        </p:nvSpPr>
        <p:spPr>
          <a:xfrm>
            <a:off x="1653718" y="3618375"/>
            <a:ext cx="698185"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1</a:t>
            </a:r>
            <a:endParaRPr b="0" i="0" sz="900" u="none" cap="none" strike="noStrike">
              <a:solidFill>
                <a:schemeClr val="dk2"/>
              </a:solidFill>
              <a:latin typeface="Arial"/>
              <a:ea typeface="Arial"/>
              <a:cs typeface="Arial"/>
              <a:sym typeface="Arial"/>
            </a:endParaRPr>
          </a:p>
        </p:txBody>
      </p:sp>
      <p:sp>
        <p:nvSpPr>
          <p:cNvPr id="266" name="Google Shape;266;p14"/>
          <p:cNvSpPr txBox="1"/>
          <p:nvPr/>
        </p:nvSpPr>
        <p:spPr>
          <a:xfrm>
            <a:off x="3672435" y="3618375"/>
            <a:ext cx="698185"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12</a:t>
            </a:r>
            <a:endParaRPr b="0" i="0" sz="900" u="none" cap="none" strike="noStrike">
              <a:solidFill>
                <a:schemeClr val="dk2"/>
              </a:solidFill>
              <a:latin typeface="Arial"/>
              <a:ea typeface="Arial"/>
              <a:cs typeface="Arial"/>
              <a:sym typeface="Arial"/>
            </a:endParaRPr>
          </a:p>
        </p:txBody>
      </p:sp>
      <p:sp>
        <p:nvSpPr>
          <p:cNvPr id="267" name="Google Shape;267;p14"/>
          <p:cNvSpPr txBox="1"/>
          <p:nvPr/>
        </p:nvSpPr>
        <p:spPr>
          <a:xfrm>
            <a:off x="4449346" y="3618375"/>
            <a:ext cx="698185"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13</a:t>
            </a:r>
            <a:endParaRPr b="0" i="0" sz="900" u="none" cap="none" strike="noStrike">
              <a:solidFill>
                <a:schemeClr val="dk2"/>
              </a:solidFill>
              <a:latin typeface="Arial"/>
              <a:ea typeface="Arial"/>
              <a:cs typeface="Arial"/>
              <a:sym typeface="Arial"/>
            </a:endParaRPr>
          </a:p>
        </p:txBody>
      </p:sp>
      <p:sp>
        <p:nvSpPr>
          <p:cNvPr id="268" name="Google Shape;268;p14"/>
          <p:cNvSpPr txBox="1"/>
          <p:nvPr/>
        </p:nvSpPr>
        <p:spPr>
          <a:xfrm>
            <a:off x="6469488" y="3618375"/>
            <a:ext cx="741430"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24</a:t>
            </a:r>
            <a:endParaRPr b="0" i="0" sz="900" u="none" cap="none" strike="noStrike">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5"/>
          <p:cNvSpPr txBox="1"/>
          <p:nvPr>
            <p:ph type="title"/>
          </p:nvPr>
        </p:nvSpPr>
        <p:spPr>
          <a:xfrm>
            <a:off x="311700" y="3600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Assessment</a:t>
            </a:r>
            <a:endParaRPr/>
          </a:p>
        </p:txBody>
      </p:sp>
      <p:sp>
        <p:nvSpPr>
          <p:cNvPr id="274" name="Google Shape;274;p15"/>
          <p:cNvSpPr txBox="1"/>
          <p:nvPr>
            <p:ph idx="1" type="body"/>
          </p:nvPr>
        </p:nvSpPr>
        <p:spPr>
          <a:xfrm>
            <a:off x="5530650" y="1152475"/>
            <a:ext cx="3301500" cy="3741000"/>
          </a:xfrm>
          <a:prstGeom prst="rect">
            <a:avLst/>
          </a:prstGeom>
          <a:noFill/>
          <a:ln>
            <a:noFill/>
          </a:ln>
        </p:spPr>
        <p:txBody>
          <a:bodyPr anchorCtr="0" anchor="t" bIns="91425" lIns="91425" spcFirstLastPara="1" rIns="91425" wrap="square" tIns="91425">
            <a:normAutofit fontScale="62500" lnSpcReduction="20000"/>
          </a:bodyPr>
          <a:lstStyle/>
          <a:p>
            <a:pPr indent="-308610" lvl="0" marL="457200" rtl="0" algn="l">
              <a:lnSpc>
                <a:spcPct val="115000"/>
              </a:lnSpc>
              <a:spcBef>
                <a:spcPts val="0"/>
              </a:spcBef>
              <a:spcAft>
                <a:spcPts val="0"/>
              </a:spcAft>
              <a:buSzPct val="100000"/>
              <a:buChar char="●"/>
            </a:pPr>
            <a:r>
              <a:rPr lang="en-GB"/>
              <a:t>No requirement to design network from scratch. However it's your responsibility to understand what you find online and to adapt it to this problem. You must explain </a:t>
            </a:r>
            <a:r>
              <a:rPr b="1" lang="en-GB">
                <a:solidFill>
                  <a:schemeClr val="dk1"/>
                </a:solidFill>
              </a:rPr>
              <a:t>why</a:t>
            </a:r>
            <a:r>
              <a:rPr lang="en-GB"/>
              <a:t> you made this decisions (do not forget citations).</a:t>
            </a:r>
            <a:br>
              <a:rPr lang="en-GB"/>
            </a:br>
            <a:endParaRPr/>
          </a:p>
          <a:p>
            <a:pPr indent="-308610" lvl="0" marL="457200" rtl="0" algn="l">
              <a:lnSpc>
                <a:spcPct val="115000"/>
              </a:lnSpc>
              <a:spcBef>
                <a:spcPts val="0"/>
              </a:spcBef>
              <a:spcAft>
                <a:spcPts val="0"/>
              </a:spcAft>
              <a:buSzPct val="100000"/>
              <a:buChar char="●"/>
            </a:pPr>
            <a:r>
              <a:rPr b="1" lang="en-GB">
                <a:solidFill>
                  <a:schemeClr val="dk1"/>
                </a:solidFill>
              </a:rPr>
              <a:t>Marks</a:t>
            </a:r>
            <a:r>
              <a:rPr lang="en-GB"/>
              <a:t> will be awarded for more advanced solutions and better performance (Creativity points), but the bulk of marks will be associated with a sustainable and clear workflows that shows well-justified design decisions.</a:t>
            </a:r>
            <a:br>
              <a:rPr lang="en-GB"/>
            </a:br>
            <a:endParaRPr/>
          </a:p>
          <a:p>
            <a:pPr indent="-308610" lvl="0" marL="457200" rtl="0" algn="l">
              <a:lnSpc>
                <a:spcPct val="115000"/>
              </a:lnSpc>
              <a:spcBef>
                <a:spcPts val="0"/>
              </a:spcBef>
              <a:spcAft>
                <a:spcPts val="0"/>
              </a:spcAft>
              <a:buSzPct val="100000"/>
              <a:buChar char="●"/>
            </a:pPr>
            <a:r>
              <a:rPr lang="en-GB"/>
              <a:t>You also be responsible for designing optimisation and evaluation metrics of your network, as well as your data splitting (</a:t>
            </a:r>
            <a:r>
              <a:rPr b="1" lang="en-GB">
                <a:solidFill>
                  <a:schemeClr val="dk1"/>
                </a:solidFill>
              </a:rPr>
              <a:t>experimental design</a:t>
            </a:r>
            <a:r>
              <a:rPr lang="en-GB"/>
              <a:t>).</a:t>
            </a:r>
            <a:endParaRPr/>
          </a:p>
        </p:txBody>
      </p:sp>
      <p:sp>
        <p:nvSpPr>
          <p:cNvPr id="275" name="Google Shape;275;p15"/>
          <p:cNvSpPr txBox="1"/>
          <p:nvPr/>
        </p:nvSpPr>
        <p:spPr>
          <a:xfrm>
            <a:off x="311700" y="1129825"/>
            <a:ext cx="4902900" cy="394643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GB" sz="1300" u="none" cap="none" strike="noStrike">
                <a:solidFill>
                  <a:schemeClr val="dk2"/>
                </a:solidFill>
                <a:latin typeface="Proxima Nova"/>
                <a:ea typeface="Proxima Nova"/>
                <a:cs typeface="Proxima Nova"/>
                <a:sym typeface="Proxima Nova"/>
              </a:rPr>
              <a:t>Peer evaluation ……………………………………………………………….</a:t>
            </a:r>
            <a:r>
              <a:rPr b="0" i="0" lang="en-GB" sz="1300" u="none" cap="none" strike="noStrike">
                <a:solidFill>
                  <a:schemeClr val="dk1"/>
                </a:solidFill>
                <a:latin typeface="Proxima Nova"/>
                <a:ea typeface="Proxima Nova"/>
                <a:cs typeface="Proxima Nova"/>
                <a:sym typeface="Proxima Nova"/>
              </a:rPr>
              <a:t>10 points</a:t>
            </a:r>
            <a:endParaRPr b="0" i="0" sz="13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1200"/>
              </a:spcBef>
              <a:spcAft>
                <a:spcPts val="0"/>
              </a:spcAft>
              <a:buClr>
                <a:srgbClr val="000000"/>
              </a:buClr>
              <a:buSzPts val="1300"/>
              <a:buFont typeface="Arial"/>
              <a:buNone/>
            </a:pPr>
            <a:r>
              <a:rPr b="0" i="0" lang="en-GB" sz="1300" u="none" cap="none" strike="noStrike">
                <a:solidFill>
                  <a:schemeClr val="dk2"/>
                </a:solidFill>
                <a:latin typeface="Proxima Nova"/>
                <a:ea typeface="Proxima Nova"/>
                <a:cs typeface="Proxima Nova"/>
                <a:sym typeface="Proxima Nova"/>
              </a:rPr>
              <a:t>Presentation ……………………………………………………………………</a:t>
            </a:r>
            <a:r>
              <a:rPr b="0" i="0" lang="en-GB" sz="1300" u="none" cap="none" strike="noStrike">
                <a:solidFill>
                  <a:schemeClr val="dk1"/>
                </a:solidFill>
                <a:latin typeface="Proxima Nova"/>
                <a:ea typeface="Proxima Nova"/>
                <a:cs typeface="Proxima Nova"/>
                <a:sym typeface="Proxima Nova"/>
              </a:rPr>
              <a:t>20 points</a:t>
            </a:r>
            <a:endParaRPr b="0" i="0" sz="13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1200"/>
              </a:spcBef>
              <a:spcAft>
                <a:spcPts val="0"/>
              </a:spcAft>
              <a:buClr>
                <a:srgbClr val="000000"/>
              </a:buClr>
              <a:buSzPts val="1300"/>
              <a:buFont typeface="Arial"/>
              <a:buNone/>
            </a:pPr>
            <a:r>
              <a:rPr b="0" i="0" lang="en-GB" sz="1300" u="none" cap="none" strike="noStrike">
                <a:solidFill>
                  <a:schemeClr val="dk2"/>
                </a:solidFill>
                <a:latin typeface="Proxima Nova"/>
                <a:ea typeface="Proxima Nova"/>
                <a:cs typeface="Proxima Nova"/>
                <a:sym typeface="Proxima Nova"/>
              </a:rPr>
              <a:t>Sustainability and packaging ……….……………………………..…</a:t>
            </a:r>
            <a:r>
              <a:rPr b="0" i="0" lang="en-GB" sz="1300" u="none" cap="none" strike="noStrike">
                <a:solidFill>
                  <a:schemeClr val="dk1"/>
                </a:solidFill>
                <a:latin typeface="Proxima Nova"/>
                <a:ea typeface="Proxima Nova"/>
                <a:cs typeface="Proxima Nova"/>
                <a:sym typeface="Proxima Nova"/>
              </a:rPr>
              <a:t>20 points</a:t>
            </a:r>
            <a:endParaRPr b="0" i="0" sz="13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1200"/>
              </a:spcBef>
              <a:spcAft>
                <a:spcPts val="0"/>
              </a:spcAft>
              <a:buClr>
                <a:srgbClr val="000000"/>
              </a:buClr>
              <a:buSzPts val="1300"/>
              <a:buFont typeface="Arial"/>
              <a:buNone/>
            </a:pPr>
            <a:r>
              <a:rPr b="0" i="0" lang="en-GB" sz="1300" u="none" cap="none" strike="noStrike">
                <a:solidFill>
                  <a:schemeClr val="dk2"/>
                </a:solidFill>
                <a:latin typeface="Proxima Nova"/>
                <a:ea typeface="Proxima Nova"/>
                <a:cs typeface="Proxima Nova"/>
                <a:sym typeface="Proxima Nova"/>
              </a:rPr>
              <a:t>Workflow and design decisions: </a:t>
            </a:r>
            <a:r>
              <a:rPr b="0" i="0" lang="en-GB" sz="1300" u="none" cap="none" strike="noStrike">
                <a:solidFill>
                  <a:srgbClr val="999999"/>
                </a:solidFill>
                <a:latin typeface="Proxima Nova"/>
                <a:ea typeface="Proxima Nova"/>
                <a:cs typeface="Proxima Nova"/>
                <a:sym typeface="Proxima Nova"/>
              </a:rPr>
              <a:t>data inspection, data pre-processing, data split, architectures, learning and evaluation metrics...</a:t>
            </a:r>
            <a:r>
              <a:rPr b="0" i="0" lang="en-GB" sz="1300" u="none" cap="none" strike="noStrike">
                <a:solidFill>
                  <a:schemeClr val="dk2"/>
                </a:solidFill>
                <a:latin typeface="Proxima Nova"/>
                <a:ea typeface="Proxima Nova"/>
                <a:cs typeface="Proxima Nova"/>
                <a:sym typeface="Proxima Nova"/>
              </a:rPr>
              <a:t> (shown in notebook) …………………………………………………………………….…………………….</a:t>
            </a:r>
            <a:r>
              <a:rPr b="0" i="0" lang="en-GB" sz="1300" u="none" cap="none" strike="noStrike">
                <a:solidFill>
                  <a:schemeClr val="dk1"/>
                </a:solidFill>
                <a:latin typeface="Proxima Nova"/>
                <a:ea typeface="Proxima Nova"/>
                <a:cs typeface="Proxima Nova"/>
                <a:sym typeface="Proxima Nova"/>
              </a:rPr>
              <a:t>25 points</a:t>
            </a:r>
            <a:endParaRPr b="0" i="0" sz="13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1200"/>
              </a:spcBef>
              <a:spcAft>
                <a:spcPts val="0"/>
              </a:spcAft>
              <a:buClr>
                <a:srgbClr val="000000"/>
              </a:buClr>
              <a:buSzPts val="1300"/>
              <a:buFont typeface="Arial"/>
              <a:buNone/>
            </a:pPr>
            <a:r>
              <a:rPr b="0" i="0" lang="en-GB" sz="1300" u="none" cap="none" strike="noStrike">
                <a:solidFill>
                  <a:schemeClr val="dk2"/>
                </a:solidFill>
                <a:latin typeface="Proxima Nova"/>
                <a:ea typeface="Proxima Nova"/>
                <a:cs typeface="Proxima Nova"/>
                <a:sym typeface="Proxima Nova"/>
              </a:rPr>
              <a:t>Surprise storm metrics ….………………………………………..………..</a:t>
            </a:r>
            <a:r>
              <a:rPr b="0" i="0" lang="en-GB" sz="1300" u="none" cap="none" strike="noStrike">
                <a:solidFill>
                  <a:schemeClr val="dk1"/>
                </a:solidFill>
                <a:latin typeface="Proxima Nova"/>
                <a:ea typeface="Proxima Nova"/>
                <a:cs typeface="Proxima Nova"/>
                <a:sym typeface="Proxima Nova"/>
              </a:rPr>
              <a:t>15 points</a:t>
            </a:r>
            <a:endParaRPr b="0" i="0" sz="13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1200"/>
              </a:spcBef>
              <a:spcAft>
                <a:spcPts val="0"/>
              </a:spcAft>
              <a:buClr>
                <a:srgbClr val="000000"/>
              </a:buClr>
              <a:buSzPts val="1300"/>
              <a:buFont typeface="Arial"/>
              <a:buNone/>
            </a:pPr>
            <a:r>
              <a:rPr b="0" i="0" lang="en-GB" sz="1300" u="none" cap="none" strike="noStrike">
                <a:solidFill>
                  <a:schemeClr val="dk2"/>
                </a:solidFill>
                <a:latin typeface="Proxima Nova"/>
                <a:ea typeface="Proxima Nova"/>
                <a:cs typeface="Proxima Nova"/>
                <a:sym typeface="Proxima Nova"/>
              </a:rPr>
              <a:t>Creativity …………………………………………………………………………..</a:t>
            </a:r>
            <a:r>
              <a:rPr b="0" i="0" lang="en-GB" sz="1300" u="none" cap="none" strike="noStrike">
                <a:solidFill>
                  <a:schemeClr val="dk1"/>
                </a:solidFill>
                <a:latin typeface="Proxima Nova"/>
                <a:ea typeface="Proxima Nova"/>
                <a:cs typeface="Proxima Nova"/>
                <a:sym typeface="Proxima Nova"/>
              </a:rPr>
              <a:t>10 points</a:t>
            </a:r>
            <a:endParaRPr b="0" i="0" sz="13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1200"/>
              </a:spcBef>
              <a:spcAft>
                <a:spcPts val="0"/>
              </a:spcAft>
              <a:buClr>
                <a:srgbClr val="000000"/>
              </a:buClr>
              <a:buSzPts val="1300"/>
              <a:buFont typeface="Arial"/>
              <a:buNone/>
            </a:pPr>
            <a:r>
              <a:rPr b="0" i="0" lang="en-GB" sz="1300" u="none" cap="none" strike="noStrike">
                <a:solidFill>
                  <a:schemeClr val="dk1"/>
                </a:solidFill>
                <a:latin typeface="Proxima Nova"/>
                <a:ea typeface="Proxima Nova"/>
                <a:cs typeface="Proxima Nova"/>
                <a:sym typeface="Proxima Nova"/>
              </a:rPr>
              <a:t>__________________________________________________</a:t>
            </a:r>
            <a:endParaRPr b="0" i="0" sz="13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1200"/>
              </a:spcBef>
              <a:spcAft>
                <a:spcPts val="1200"/>
              </a:spcAft>
              <a:buClr>
                <a:srgbClr val="000000"/>
              </a:buClr>
              <a:buSzPts val="1300"/>
              <a:buFont typeface="Arial"/>
              <a:buNone/>
            </a:pPr>
            <a:r>
              <a:rPr b="1" i="0" lang="en-GB" sz="1300" u="none" cap="none" strike="noStrike">
                <a:solidFill>
                  <a:schemeClr val="dk1"/>
                </a:solidFill>
                <a:latin typeface="Proxima Nova"/>
                <a:ea typeface="Proxima Nova"/>
                <a:cs typeface="Proxima Nova"/>
                <a:sym typeface="Proxima Nova"/>
              </a:rPr>
              <a:t>Total</a:t>
            </a:r>
            <a:r>
              <a:rPr b="0" i="0" lang="en-GB" sz="1300" u="none" cap="none" strike="noStrike">
                <a:solidFill>
                  <a:schemeClr val="dk1"/>
                </a:solidFill>
                <a:latin typeface="Proxima Nova"/>
                <a:ea typeface="Proxima Nova"/>
                <a:cs typeface="Proxima Nova"/>
                <a:sym typeface="Proxima Nova"/>
              </a:rPr>
              <a:t>…………………………………………………………………………………</a:t>
            </a:r>
            <a:r>
              <a:rPr b="1" i="0" lang="en-GB" sz="1300" u="none" cap="none" strike="noStrike">
                <a:solidFill>
                  <a:schemeClr val="dk1"/>
                </a:solidFill>
                <a:latin typeface="Proxima Nova"/>
                <a:ea typeface="Proxima Nova"/>
                <a:cs typeface="Proxima Nova"/>
                <a:sym typeface="Proxima Nova"/>
              </a:rPr>
              <a:t>100 points</a:t>
            </a:r>
            <a:endParaRPr b="1" i="0" sz="13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6"/>
          <p:cNvSpPr txBox="1"/>
          <p:nvPr>
            <p:ph type="title"/>
          </p:nvPr>
        </p:nvSpPr>
        <p:spPr>
          <a:xfrm>
            <a:off x="311700" y="3600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Deliverables</a:t>
            </a:r>
            <a:endParaRPr/>
          </a:p>
        </p:txBody>
      </p:sp>
      <p:sp>
        <p:nvSpPr>
          <p:cNvPr id="281" name="Google Shape;281;p16"/>
          <p:cNvSpPr txBox="1"/>
          <p:nvPr>
            <p:ph idx="1" type="body"/>
          </p:nvPr>
        </p:nvSpPr>
        <p:spPr>
          <a:xfrm>
            <a:off x="311700" y="1043290"/>
            <a:ext cx="8520600" cy="3991025"/>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n-GB" u="sng"/>
              <a:t>By </a:t>
            </a:r>
            <a:r>
              <a:rPr b="1" lang="en-GB" u="sng">
                <a:solidFill>
                  <a:schemeClr val="accent3"/>
                </a:solidFill>
                <a:highlight>
                  <a:schemeClr val="lt1"/>
                </a:highlight>
              </a:rPr>
              <a:t>Friday 31</a:t>
            </a:r>
            <a:r>
              <a:rPr b="1" baseline="30000" lang="en-GB" u="sng">
                <a:solidFill>
                  <a:schemeClr val="accent3"/>
                </a:solidFill>
                <a:highlight>
                  <a:schemeClr val="lt1"/>
                </a:highlight>
              </a:rPr>
              <a:t>st</a:t>
            </a:r>
            <a:r>
              <a:rPr b="1" lang="en-GB" u="sng">
                <a:solidFill>
                  <a:schemeClr val="accent3"/>
                </a:solidFill>
                <a:highlight>
                  <a:schemeClr val="lt1"/>
                </a:highlight>
              </a:rPr>
              <a:t> January at 12</a:t>
            </a:r>
            <a:r>
              <a:rPr b="1" lang="en-GB" u="sng">
                <a:solidFill>
                  <a:schemeClr val="accent3"/>
                </a:solidFill>
              </a:rPr>
              <a:t>pm:</a:t>
            </a:r>
            <a:endParaRPr/>
          </a:p>
          <a:p>
            <a:pPr indent="0" lvl="0" marL="0" rtl="0" algn="l">
              <a:lnSpc>
                <a:spcPct val="115000"/>
              </a:lnSpc>
              <a:spcBef>
                <a:spcPts val="0"/>
              </a:spcBef>
              <a:spcAft>
                <a:spcPts val="0"/>
              </a:spcAft>
              <a:buSzPct val="117647"/>
              <a:buNone/>
            </a:pPr>
            <a:r>
              <a:t/>
            </a:r>
            <a:endParaRPr u="sng"/>
          </a:p>
          <a:p>
            <a:pPr indent="0" lvl="1" marL="457200" rtl="0" algn="l">
              <a:lnSpc>
                <a:spcPct val="115000"/>
              </a:lnSpc>
              <a:spcBef>
                <a:spcPts val="0"/>
              </a:spcBef>
              <a:spcAft>
                <a:spcPts val="0"/>
              </a:spcAft>
              <a:buSzPct val="117647"/>
              <a:buNone/>
            </a:pPr>
            <a:r>
              <a:rPr lang="en-GB" u="sng"/>
              <a:t>Github repo, completed and uploaded containing:</a:t>
            </a:r>
            <a:endParaRPr u="sng"/>
          </a:p>
          <a:p>
            <a:pPr indent="-334326" lvl="1" marL="914400" rtl="0" algn="l">
              <a:lnSpc>
                <a:spcPct val="115000"/>
              </a:lnSpc>
              <a:spcBef>
                <a:spcPts val="1200"/>
              </a:spcBef>
              <a:spcAft>
                <a:spcPts val="0"/>
              </a:spcAft>
              <a:buSzPct val="100000"/>
              <a:buChar char="●"/>
            </a:pPr>
            <a:r>
              <a:rPr b="1" lang="en-GB">
                <a:solidFill>
                  <a:schemeClr val="dk1"/>
                </a:solidFill>
              </a:rPr>
              <a:t>One or two notebooks</a:t>
            </a:r>
            <a:r>
              <a:rPr lang="en-GB"/>
              <a:t> showcasing the design and implementation of the image and lightning flash prediction networks (including any data inspection and treatment). It should include the solutions of the </a:t>
            </a:r>
            <a:r>
              <a:rPr b="1" lang="en-GB">
                <a:solidFill>
                  <a:schemeClr val="dk1"/>
                </a:solidFill>
              </a:rPr>
              <a:t>training data</a:t>
            </a:r>
            <a:r>
              <a:rPr lang="en-GB"/>
              <a:t> throughout development (predicted images and flashes) as well as the metrics you use to evaluate the quality of your results.</a:t>
            </a:r>
            <a:endParaRPr/>
          </a:p>
          <a:p>
            <a:pPr indent="-334326" lvl="1" marL="914400" rtl="0" algn="l">
              <a:lnSpc>
                <a:spcPct val="115000"/>
              </a:lnSpc>
              <a:spcBef>
                <a:spcPts val="1200"/>
              </a:spcBef>
              <a:spcAft>
                <a:spcPts val="0"/>
              </a:spcAft>
              <a:buSzPct val="100000"/>
              <a:buChar char="●"/>
            </a:pPr>
            <a:r>
              <a:rPr b="1" lang="en-GB">
                <a:solidFill>
                  <a:schemeClr val="dk1"/>
                </a:solidFill>
              </a:rPr>
              <a:t>One notebook </a:t>
            </a:r>
            <a:r>
              <a:rPr lang="en-GB"/>
              <a:t>with your workflow applied to the </a:t>
            </a:r>
            <a:r>
              <a:rPr b="1" lang="en-GB">
                <a:solidFill>
                  <a:schemeClr val="dk1"/>
                </a:solidFill>
              </a:rPr>
              <a:t>surprise storms</a:t>
            </a:r>
            <a:r>
              <a:rPr lang="en-GB"/>
              <a:t>, containing your results and justification.</a:t>
            </a:r>
            <a:endParaRPr/>
          </a:p>
          <a:p>
            <a:pPr indent="-334326" lvl="1" marL="914400" rtl="0" algn="l">
              <a:lnSpc>
                <a:spcPct val="115000"/>
              </a:lnSpc>
              <a:spcBef>
                <a:spcPts val="1000"/>
              </a:spcBef>
              <a:spcAft>
                <a:spcPts val="0"/>
              </a:spcAft>
              <a:buSzPct val="100000"/>
              <a:buChar char="●"/>
            </a:pPr>
            <a:r>
              <a:rPr b="1" lang="en-GB">
                <a:solidFill>
                  <a:schemeClr val="dk1"/>
                </a:solidFill>
              </a:rPr>
              <a:t>Packaged utility scripts</a:t>
            </a:r>
            <a:r>
              <a:rPr lang="en-GB"/>
              <a:t> that support the development of your workflow.</a:t>
            </a:r>
            <a:endParaRPr/>
          </a:p>
          <a:p>
            <a:pPr indent="-334326" lvl="1" marL="914400" rtl="0" algn="l">
              <a:lnSpc>
                <a:spcPct val="115000"/>
              </a:lnSpc>
              <a:spcBef>
                <a:spcPts val="1000"/>
              </a:spcBef>
              <a:spcAft>
                <a:spcPts val="0"/>
              </a:spcAft>
              <a:buSzPct val="100000"/>
              <a:buChar char="●"/>
            </a:pPr>
            <a:r>
              <a:rPr lang="en-GB"/>
              <a:t>Any material produced to address software </a:t>
            </a:r>
            <a:r>
              <a:rPr b="1" lang="en-GB">
                <a:solidFill>
                  <a:schemeClr val="dk1"/>
                </a:solidFill>
              </a:rPr>
              <a:t>sustainability</a:t>
            </a:r>
            <a:r>
              <a:rPr lang="en-GB"/>
              <a:t>. This includes good documentation, any user guidance you decide is appropriate, etc.</a:t>
            </a:r>
            <a:br>
              <a:rPr lang="en-GB"/>
            </a:br>
            <a:endParaRPr/>
          </a:p>
          <a:p>
            <a:pPr indent="0" lvl="1" marL="457200" rtl="0" algn="l">
              <a:lnSpc>
                <a:spcPct val="115000"/>
              </a:lnSpc>
              <a:spcBef>
                <a:spcPts val="0"/>
              </a:spcBef>
              <a:spcAft>
                <a:spcPts val="0"/>
              </a:spcAft>
              <a:buSzPct val="117647"/>
              <a:buNone/>
            </a:pPr>
            <a:r>
              <a:rPr lang="en-GB" u="sng"/>
              <a:t>Your numpy prediction files for the surprise storms (see submission guide notebook).</a:t>
            </a:r>
            <a:endParaRPr/>
          </a:p>
          <a:p>
            <a:pPr indent="0" lvl="0" marL="0" rtl="0" algn="l">
              <a:lnSpc>
                <a:spcPct val="115000"/>
              </a:lnSpc>
              <a:spcBef>
                <a:spcPts val="1200"/>
              </a:spcBef>
              <a:spcAft>
                <a:spcPts val="0"/>
              </a:spcAft>
              <a:buSzPct val="117647"/>
              <a:buNone/>
            </a:pPr>
            <a:r>
              <a:rPr lang="en-GB" u="sng"/>
              <a:t>By </a:t>
            </a:r>
            <a:r>
              <a:rPr b="1" lang="en-GB" u="sng">
                <a:solidFill>
                  <a:schemeClr val="accent3"/>
                </a:solidFill>
                <a:highlight>
                  <a:schemeClr val="lt1"/>
                </a:highlight>
              </a:rPr>
              <a:t>Friday 31</a:t>
            </a:r>
            <a:r>
              <a:rPr b="1" baseline="30000" lang="en-GB" u="sng">
                <a:solidFill>
                  <a:schemeClr val="accent3"/>
                </a:solidFill>
                <a:highlight>
                  <a:schemeClr val="lt1"/>
                </a:highlight>
              </a:rPr>
              <a:t>st</a:t>
            </a:r>
            <a:r>
              <a:rPr b="1" lang="en-GB" u="sng">
                <a:solidFill>
                  <a:schemeClr val="accent3"/>
                </a:solidFill>
                <a:highlight>
                  <a:schemeClr val="lt1"/>
                </a:highlight>
              </a:rPr>
              <a:t> January at </a:t>
            </a:r>
            <a:r>
              <a:rPr b="1" lang="en-GB" u="sng">
                <a:solidFill>
                  <a:schemeClr val="accent3"/>
                </a:solidFill>
              </a:rPr>
              <a:t>4pm:</a:t>
            </a:r>
            <a:endParaRPr u="sng"/>
          </a:p>
          <a:p>
            <a:pPr indent="-334327" lvl="0" marL="457200" rtl="0" algn="l">
              <a:lnSpc>
                <a:spcPct val="115000"/>
              </a:lnSpc>
              <a:spcBef>
                <a:spcPts val="1200"/>
              </a:spcBef>
              <a:spcAft>
                <a:spcPts val="0"/>
              </a:spcAft>
              <a:buSzPct val="100000"/>
              <a:buChar char="●"/>
            </a:pPr>
            <a:r>
              <a:rPr b="1" lang="en-GB">
                <a:solidFill>
                  <a:schemeClr val="dk1"/>
                </a:solidFill>
              </a:rPr>
              <a:t>15 min presentation </a:t>
            </a:r>
            <a:r>
              <a:rPr lang="en-GB"/>
              <a:t>to be uploaded to your assigned Teams channel.</a:t>
            </a:r>
            <a:endParaRPr>
              <a:highlight>
                <a:schemeClr val="accent3"/>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Presentation Content</a:t>
            </a:r>
            <a:endParaRPr/>
          </a:p>
        </p:txBody>
      </p:sp>
      <p:sp>
        <p:nvSpPr>
          <p:cNvPr id="287" name="Google Shape;28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n-GB"/>
              <a:t>Your presentation is a </a:t>
            </a:r>
            <a:r>
              <a:rPr b="1" lang="en-GB">
                <a:solidFill>
                  <a:schemeClr val="dk1"/>
                </a:solidFill>
              </a:rPr>
              <a:t>pitch</a:t>
            </a:r>
            <a:r>
              <a:rPr lang="en-GB"/>
              <a:t> to the FEMA panel to convince them to acquire the product you have developed.</a:t>
            </a:r>
            <a:endParaRPr/>
          </a:p>
          <a:p>
            <a:pPr indent="0" lvl="0" marL="0" rtl="0" algn="l">
              <a:lnSpc>
                <a:spcPct val="115000"/>
              </a:lnSpc>
              <a:spcBef>
                <a:spcPts val="1000"/>
              </a:spcBef>
              <a:spcAft>
                <a:spcPts val="0"/>
              </a:spcAft>
              <a:buSzPct val="117647"/>
              <a:buNone/>
            </a:pPr>
            <a:r>
              <a:rPr lang="en-GB"/>
              <a:t>It should include:</a:t>
            </a:r>
            <a:endParaRPr/>
          </a:p>
          <a:p>
            <a:pPr indent="-334327" lvl="0" marL="457200" rtl="0" algn="l">
              <a:lnSpc>
                <a:spcPct val="115000"/>
              </a:lnSpc>
              <a:spcBef>
                <a:spcPts val="1000"/>
              </a:spcBef>
              <a:spcAft>
                <a:spcPts val="0"/>
              </a:spcAft>
              <a:buSzPct val="100000"/>
              <a:buChar char="●"/>
            </a:pPr>
            <a:r>
              <a:rPr lang="en-GB"/>
              <a:t>Problem </a:t>
            </a:r>
            <a:r>
              <a:rPr b="1" lang="en-GB">
                <a:solidFill>
                  <a:schemeClr val="dk1"/>
                </a:solidFill>
              </a:rPr>
              <a:t>background</a:t>
            </a:r>
            <a:r>
              <a:rPr lang="en-GB"/>
              <a:t> and </a:t>
            </a:r>
            <a:r>
              <a:rPr b="1" lang="en-GB">
                <a:solidFill>
                  <a:schemeClr val="dk1"/>
                </a:solidFill>
              </a:rPr>
              <a:t>motivation</a:t>
            </a:r>
            <a:r>
              <a:rPr lang="en-GB"/>
              <a:t>.</a:t>
            </a:r>
            <a:endParaRPr/>
          </a:p>
          <a:p>
            <a:pPr indent="-334327" lvl="0" marL="457200" rtl="0" algn="l">
              <a:lnSpc>
                <a:spcPct val="115000"/>
              </a:lnSpc>
              <a:spcBef>
                <a:spcPts val="1000"/>
              </a:spcBef>
              <a:spcAft>
                <a:spcPts val="0"/>
              </a:spcAft>
              <a:buSzPct val="100000"/>
              <a:buChar char="●"/>
            </a:pPr>
            <a:r>
              <a:rPr lang="en-GB"/>
              <a:t>Description of your </a:t>
            </a:r>
            <a:r>
              <a:rPr b="1" lang="en-GB">
                <a:solidFill>
                  <a:schemeClr val="dk1"/>
                </a:solidFill>
              </a:rPr>
              <a:t>solution design</a:t>
            </a:r>
            <a:r>
              <a:rPr lang="en-GB"/>
              <a:t>: data treatment, model, losses and metrics, workflow, etc.</a:t>
            </a:r>
            <a:endParaRPr/>
          </a:p>
          <a:p>
            <a:pPr indent="-334327" lvl="0" marL="457200" rtl="0" algn="l">
              <a:lnSpc>
                <a:spcPct val="115000"/>
              </a:lnSpc>
              <a:spcBef>
                <a:spcPts val="1000"/>
              </a:spcBef>
              <a:spcAft>
                <a:spcPts val="0"/>
              </a:spcAft>
              <a:buSzPct val="100000"/>
              <a:buChar char="●"/>
            </a:pPr>
            <a:r>
              <a:rPr b="1" lang="en-GB">
                <a:solidFill>
                  <a:schemeClr val="dk1"/>
                </a:solidFill>
              </a:rPr>
              <a:t>Main results </a:t>
            </a:r>
            <a:r>
              <a:rPr lang="en-GB"/>
              <a:t>including training and surprise storm predictions, as well as justification of their quality.</a:t>
            </a:r>
            <a:endParaRPr/>
          </a:p>
          <a:p>
            <a:pPr indent="-334327" lvl="0" marL="457200" rtl="0" algn="l">
              <a:lnSpc>
                <a:spcPct val="115000"/>
              </a:lnSpc>
              <a:spcBef>
                <a:spcPts val="1000"/>
              </a:spcBef>
              <a:spcAft>
                <a:spcPts val="0"/>
              </a:spcAft>
              <a:buSzPct val="100000"/>
              <a:buChar char="●"/>
            </a:pPr>
            <a:r>
              <a:rPr b="1" lang="en-GB">
                <a:solidFill>
                  <a:schemeClr val="dk1"/>
                </a:solidFill>
              </a:rPr>
              <a:t>Critical discussion</a:t>
            </a:r>
            <a:r>
              <a:rPr lang="en-GB"/>
              <a:t> of the challenges of the project, and the advantages and limitations of your solution.</a:t>
            </a:r>
            <a:endParaRPr/>
          </a:p>
          <a:p>
            <a:pPr indent="0" lvl="0" marL="122873" rtl="0" algn="l">
              <a:lnSpc>
                <a:spcPct val="115000"/>
              </a:lnSpc>
              <a:spcBef>
                <a:spcPts val="1000"/>
              </a:spcBef>
              <a:spcAft>
                <a:spcPts val="0"/>
              </a:spcAft>
              <a:buSzPct val="100000"/>
              <a:buNone/>
            </a:pPr>
            <a:r>
              <a:rPr lang="en-GB"/>
              <a:t>You should upload you presentation to your </a:t>
            </a:r>
            <a:r>
              <a:rPr b="1" lang="en-GB"/>
              <a:t>Teams group channel </a:t>
            </a:r>
            <a:r>
              <a:rPr lang="en-GB"/>
              <a:t>(pro tip: record a meeting in your Teams group)</a:t>
            </a:r>
            <a:endParaRPr/>
          </a:p>
          <a:p>
            <a:pPr indent="0" lvl="0" marL="0" rtl="0" algn="l">
              <a:lnSpc>
                <a:spcPct val="115000"/>
              </a:lnSpc>
              <a:spcBef>
                <a:spcPts val="1000"/>
              </a:spcBef>
              <a:spcAft>
                <a:spcPts val="1000"/>
              </a:spcAft>
              <a:buSzPct val="117647"/>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Development Platform</a:t>
            </a:r>
            <a:endParaRPr/>
          </a:p>
        </p:txBody>
      </p:sp>
      <p:sp>
        <p:nvSpPr>
          <p:cNvPr id="293" name="Google Shape;293;p18"/>
          <p:cNvSpPr txBox="1"/>
          <p:nvPr>
            <p:ph idx="1" type="body"/>
          </p:nvPr>
        </p:nvSpPr>
        <p:spPr>
          <a:xfrm>
            <a:off x="311700" y="1152475"/>
            <a:ext cx="6350357"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GB">
                <a:solidFill>
                  <a:schemeClr val="dk1"/>
                </a:solidFill>
              </a:rPr>
              <a:t>One Colab Pro license</a:t>
            </a:r>
            <a:r>
              <a:rPr b="1" lang="en-GB"/>
              <a:t> </a:t>
            </a:r>
            <a:r>
              <a:rPr b="1" lang="en-GB">
                <a:solidFill>
                  <a:schemeClr val="dk1"/>
                </a:solidFill>
              </a:rPr>
              <a:t>per person with 100 compute credits</a:t>
            </a:r>
            <a:r>
              <a:rPr lang="en-GB"/>
              <a:t> will be provided by the college to run your models!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b="1" lang="en-GB"/>
              <a:t>Note: 100 compute credits is roughly 50 T4 GPU hours or 8 A100 GPU hours. Use your credits wisely! We are unable to provide more credits.</a:t>
            </a:r>
            <a:endParaRPr/>
          </a:p>
          <a:p>
            <a:pPr indent="0" lvl="0" marL="0" rtl="0" algn="l">
              <a:lnSpc>
                <a:spcPct val="115000"/>
              </a:lnSpc>
              <a:spcBef>
                <a:spcPts val="1200"/>
              </a:spcBef>
              <a:spcAft>
                <a:spcPts val="0"/>
              </a:spcAft>
              <a:buSzPts val="1800"/>
              <a:buNone/>
            </a:pPr>
            <a:r>
              <a:rPr lang="en-GB"/>
              <a:t>You are encouraged to </a:t>
            </a:r>
            <a:r>
              <a:rPr b="1" lang="en-GB">
                <a:solidFill>
                  <a:schemeClr val="dk1"/>
                </a:solidFill>
              </a:rPr>
              <a:t>develop packaged scripts</a:t>
            </a:r>
            <a:r>
              <a:rPr b="1" lang="en-GB"/>
              <a:t> </a:t>
            </a:r>
            <a:r>
              <a:rPr lang="en-GB"/>
              <a:t>from the beginning and use them in your notebook for easier collaboration and co-development.</a:t>
            </a:r>
            <a:endParaRPr/>
          </a:p>
          <a:p>
            <a:pPr indent="0" lvl="0" marL="0" rtl="0" algn="l">
              <a:lnSpc>
                <a:spcPct val="115000"/>
              </a:lnSpc>
              <a:spcBef>
                <a:spcPts val="1200"/>
              </a:spcBef>
              <a:spcAft>
                <a:spcPts val="1200"/>
              </a:spcAft>
              <a:buSzPts val="1800"/>
              <a:buNone/>
            </a:pPr>
            <a:r>
              <a:t/>
            </a:r>
            <a:endParaRPr/>
          </a:p>
        </p:txBody>
      </p:sp>
      <p:pic>
        <p:nvPicPr>
          <p:cNvPr id="294" name="Google Shape;294;p18"/>
          <p:cNvPicPr preferRelativeResize="0"/>
          <p:nvPr/>
        </p:nvPicPr>
        <p:blipFill rotWithShape="1">
          <a:blip r:embed="rId3">
            <a:alphaModFix/>
          </a:blip>
          <a:srcRect b="0" l="0" r="0" t="0"/>
          <a:stretch/>
        </p:blipFill>
        <p:spPr>
          <a:xfrm>
            <a:off x="6748524" y="1613187"/>
            <a:ext cx="1917125" cy="1917125"/>
          </a:xfrm>
          <a:prstGeom prst="rect">
            <a:avLst/>
          </a:prstGeom>
          <a:noFill/>
          <a:ln>
            <a:noFill/>
          </a:ln>
        </p:spPr>
      </p:pic>
      <p:sp>
        <p:nvSpPr>
          <p:cNvPr id="295" name="Google Shape;295;p18"/>
          <p:cNvSpPr txBox="1"/>
          <p:nvPr/>
        </p:nvSpPr>
        <p:spPr>
          <a:xfrm>
            <a:off x="6834535" y="2952936"/>
            <a:ext cx="18372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800"/>
              <a:buFont typeface="Arial"/>
              <a:buNone/>
            </a:pPr>
            <a:r>
              <a:rPr b="0" i="0" lang="en-GB" sz="3800" u="none" cap="none" strike="noStrike">
                <a:solidFill>
                  <a:srgbClr val="999999"/>
                </a:solidFill>
                <a:latin typeface="Proxima Nova"/>
                <a:ea typeface="Proxima Nova"/>
                <a:cs typeface="Proxima Nova"/>
                <a:sym typeface="Proxima Nova"/>
              </a:rPr>
              <a:t>PRO</a:t>
            </a:r>
            <a:endParaRPr b="0" i="0" sz="3800" u="none" cap="none" strike="noStrike">
              <a:solidFill>
                <a:srgbClr val="999999"/>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Schedule</a:t>
            </a:r>
            <a:endParaRPr/>
          </a:p>
        </p:txBody>
      </p:sp>
      <p:graphicFrame>
        <p:nvGraphicFramePr>
          <p:cNvPr id="301" name="Google Shape;301;p19"/>
          <p:cNvGraphicFramePr/>
          <p:nvPr/>
        </p:nvGraphicFramePr>
        <p:xfrm>
          <a:off x="952500" y="980596"/>
          <a:ext cx="3000000" cy="3000000"/>
        </p:xfrm>
        <a:graphic>
          <a:graphicData uri="http://schemas.openxmlformats.org/drawingml/2006/table">
            <a:tbl>
              <a:tblPr>
                <a:noFill/>
                <a:tableStyleId>{CEE06B16-C2D1-47EA-B846-B3E893DF083E}</a:tableStyleId>
              </a:tblPr>
              <a:tblGrid>
                <a:gridCol w="1447800"/>
                <a:gridCol w="1447800"/>
                <a:gridCol w="1447800"/>
                <a:gridCol w="1447800"/>
                <a:gridCol w="1447800"/>
              </a:tblGrid>
              <a:tr h="381000">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Monday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(27/1)</a:t>
                      </a:r>
                      <a:endParaRPr b="1" sz="12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Tuesday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(28/1)</a:t>
                      </a:r>
                      <a:endParaRPr b="1" sz="12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Wednesday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(29/1)</a:t>
                      </a:r>
                      <a:endParaRPr b="1" sz="12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Thursday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(30/1)</a:t>
                      </a:r>
                      <a:endParaRPr b="1" sz="12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Friday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(31/1)</a:t>
                      </a:r>
                      <a:endParaRPr b="1" sz="1200" u="none" cap="none" strike="noStrike">
                        <a:latin typeface="Proxima Nova"/>
                        <a:ea typeface="Proxima Nova"/>
                        <a:cs typeface="Proxima Nova"/>
                        <a:sym typeface="Proxima Nova"/>
                      </a:endParaRPr>
                    </a:p>
                  </a:txBody>
                  <a:tcPr marT="91425" marB="91425" marR="91425" marL="91425"/>
                </a:tc>
              </a:tr>
              <a:tr h="2657225">
                <a:tc>
                  <a:txBody>
                    <a:bodyPr/>
                    <a:lstStyle/>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Project introduction (9-11 am)</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General questions</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Groups set up and distribution of  VCCs to buy Colab compute credits</a:t>
                      </a:r>
                      <a:endParaRPr sz="11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Work on mini project</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&amp;</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Support session (9.30-10.30am)</a:t>
                      </a:r>
                      <a:endParaRPr sz="11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Work on mini project</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&amp;</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Support session</a:t>
                      </a:r>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(9.30-10.30am)</a:t>
                      </a:r>
                      <a:endParaRPr sz="11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Work on mini project</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&amp;</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Support session</a:t>
                      </a:r>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(9.30-10.30am)</a:t>
                      </a:r>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lang="en-GB" sz="1100" u="none" cap="none" strike="noStrike">
                          <a:solidFill>
                            <a:schemeClr val="dk1"/>
                          </a:solidFill>
                          <a:latin typeface="Proxima Nova"/>
                          <a:ea typeface="Proxima Nova"/>
                          <a:cs typeface="Proxima Nova"/>
                          <a:sym typeface="Proxima Nova"/>
                        </a:rPr>
                        <a:t>Surprise Storm release (12pm)</a:t>
                      </a:r>
                      <a:endParaRPr b="1" sz="1100" u="none" cap="none" strike="noStrike">
                        <a:solidFill>
                          <a:schemeClr val="dk1"/>
                        </a:solidFill>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Work on mini project</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&amp;</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Support session</a:t>
                      </a:r>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(9.30-10.30am)</a:t>
                      </a:r>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lang="en-GB" sz="1100" u="none" cap="none" strike="noStrike">
                          <a:solidFill>
                            <a:schemeClr val="accent3"/>
                          </a:solidFill>
                          <a:latin typeface="Proxima Nova"/>
                          <a:ea typeface="Proxima Nova"/>
                          <a:cs typeface="Proxima Nova"/>
                          <a:sym typeface="Proxima Nova"/>
                        </a:rPr>
                        <a:t>Submission deadline (code, notebooks &amp; surprise storm predictions) (12pm)</a:t>
                      </a:r>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lang="en-GB" sz="1100" u="none" cap="none" strike="noStrike">
                          <a:solidFill>
                            <a:schemeClr val="accent3"/>
                          </a:solidFill>
                          <a:latin typeface="Proxima Nova"/>
                          <a:ea typeface="Proxima Nova"/>
                          <a:cs typeface="Proxima Nova"/>
                          <a:sym typeface="Proxima Nova"/>
                        </a:rPr>
                        <a:t>Submission deadline (presentation) (4pm)</a:t>
                      </a:r>
                      <a:endParaRPr b="1" sz="1100" u="none" cap="none" strike="noStrike">
                        <a:solidFill>
                          <a:schemeClr val="accent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Wrap up session 4pm</a:t>
                      </a:r>
                      <a:endParaRPr sz="1100" u="none" cap="none" strike="noStrike">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311700" y="2640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solidFill>
                  <a:srgbClr val="000000"/>
                </a:solidFill>
              </a:rPr>
              <a:t>PREDICTING THE UNPREDICTABLE </a:t>
            </a:r>
            <a:r>
              <a:rPr lang="en-GB"/>
              <a:t>challenge</a:t>
            </a:r>
            <a:endParaRPr/>
          </a:p>
        </p:txBody>
      </p:sp>
      <p:sp>
        <p:nvSpPr>
          <p:cNvPr id="66" name="Google Shape;66;p2"/>
          <p:cNvSpPr txBox="1"/>
          <p:nvPr/>
        </p:nvSpPr>
        <p:spPr>
          <a:xfrm>
            <a:off x="4695361" y="938083"/>
            <a:ext cx="1349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800"/>
              <a:buFont typeface="Arial"/>
              <a:buNone/>
            </a:pPr>
            <a:r>
              <a:rPr b="1" i="0" lang="en-GB" sz="1800" u="none" cap="none" strike="noStrike">
                <a:solidFill>
                  <a:schemeClr val="dk2"/>
                </a:solidFill>
                <a:latin typeface="Proxima Nova"/>
                <a:ea typeface="Proxima Nova"/>
                <a:cs typeface="Proxima Nova"/>
                <a:sym typeface="Proxima Nova"/>
              </a:rPr>
              <a:t>Motivation</a:t>
            </a:r>
            <a:endParaRPr b="0" i="0" sz="1400" u="none" cap="none" strike="noStrike">
              <a:solidFill>
                <a:srgbClr val="000000"/>
              </a:solidFill>
              <a:latin typeface="Arial"/>
              <a:ea typeface="Arial"/>
              <a:cs typeface="Arial"/>
              <a:sym typeface="Arial"/>
            </a:endParaRPr>
          </a:p>
        </p:txBody>
      </p:sp>
      <p:sp>
        <p:nvSpPr>
          <p:cNvPr id="67" name="Google Shape;67;p2"/>
          <p:cNvSpPr txBox="1"/>
          <p:nvPr/>
        </p:nvSpPr>
        <p:spPr>
          <a:xfrm>
            <a:off x="4695361" y="2604702"/>
            <a:ext cx="4255800" cy="298232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chemeClr val="dk2"/>
                </a:solidFill>
                <a:latin typeface="Proxima Nova"/>
                <a:ea typeface="Proxima Nova"/>
                <a:cs typeface="Proxima Nova"/>
                <a:sym typeface="Proxima Nova"/>
              </a:rPr>
              <a:t>Each year, lightning storms cause fatalities, wildfires, power outages, disruptions to air travel and flooding, often with little warning. Approximately 2000 thunderstorms are occurring at any given time around the world</a:t>
            </a:r>
            <a:r>
              <a:rPr b="0" baseline="30000" i="0" lang="en-GB" sz="1100" u="none" cap="none" strike="noStrike">
                <a:solidFill>
                  <a:schemeClr val="dk2"/>
                </a:solidFill>
                <a:latin typeface="Proxima Nova"/>
                <a:ea typeface="Proxima Nova"/>
                <a:cs typeface="Proxima Nova"/>
                <a:sym typeface="Proxima Nova"/>
              </a:rPr>
              <a:t>1</a:t>
            </a:r>
            <a:r>
              <a:rPr b="0" i="0" lang="en-GB" sz="1100" u="none" cap="none" strike="noStrike">
                <a:solidFill>
                  <a:schemeClr val="dk2"/>
                </a:solidFill>
                <a:latin typeface="Proxima Nova"/>
                <a:ea typeface="Proxima Nova"/>
                <a:cs typeface="Proxima Nova"/>
                <a:sym typeface="Proxima Nova"/>
              </a:rPr>
              <a:t>. Accurate, real-time predictions are essential to protect power grids, guide flight rerouting, and inform evacuation plans. With climate change contributing to more extreme and unpredictable weather patterns, real-time forecasting of lightning storms has never been more crucial: a 1 degree Celsius rise in temperature could result in a 12% increase in lightning strikes</a:t>
            </a:r>
            <a:r>
              <a:rPr b="0" baseline="30000" i="0" lang="en-GB" sz="1100" u="none" cap="none" strike="noStrike">
                <a:solidFill>
                  <a:schemeClr val="dk2"/>
                </a:solidFill>
                <a:latin typeface="Proxima Nova"/>
                <a:ea typeface="Proxima Nova"/>
                <a:cs typeface="Proxima Nova"/>
                <a:sym typeface="Proxima Nova"/>
              </a:rPr>
              <a:t>2</a:t>
            </a:r>
            <a:r>
              <a:rPr b="0" i="0" lang="en-GB" sz="1100" u="none" cap="none" strike="noStrike">
                <a:solidFill>
                  <a:schemeClr val="dk2"/>
                </a:solidFill>
                <a:latin typeface="Proxima Nova"/>
                <a:ea typeface="Proxima Nova"/>
                <a:cs typeface="Proxima Nova"/>
                <a:sym typeface="Proxima Nova"/>
              </a:rPr>
              <a:t>.</a:t>
            </a:r>
            <a:endParaRPr/>
          </a:p>
          <a:p>
            <a:pPr indent="0" lvl="0" marL="0" marR="0" rtl="0" algn="l">
              <a:lnSpc>
                <a:spcPct val="115000"/>
              </a:lnSpc>
              <a:spcBef>
                <a:spcPts val="1200"/>
              </a:spcBef>
              <a:spcAft>
                <a:spcPts val="0"/>
              </a:spcAft>
              <a:buNone/>
            </a:pPr>
            <a:r>
              <a:rPr b="0" baseline="30000" i="0" lang="en-GB" sz="1100" u="none" cap="none" strike="noStrike">
                <a:solidFill>
                  <a:schemeClr val="dk2"/>
                </a:solidFill>
                <a:latin typeface="Proxima Nova"/>
                <a:ea typeface="Proxima Nova"/>
                <a:cs typeface="Proxima Nova"/>
                <a:sym typeface="Proxima Nova"/>
              </a:rPr>
              <a:t>1</a:t>
            </a:r>
            <a:r>
              <a:rPr b="0" i="0" lang="en-GB" sz="1100" u="none" cap="none" strike="noStrike">
                <a:solidFill>
                  <a:schemeClr val="dk2"/>
                </a:solidFill>
                <a:latin typeface="Proxima Nova"/>
                <a:ea typeface="Proxima Nova"/>
                <a:cs typeface="Proxima Nova"/>
                <a:sym typeface="Proxima Nova"/>
              </a:rPr>
              <a:t>RMetS</a:t>
            </a:r>
            <a:r>
              <a:rPr b="0" baseline="30000" i="0" lang="en-GB" sz="1100" u="none" cap="none" strike="noStrike">
                <a:solidFill>
                  <a:schemeClr val="dk2"/>
                </a:solidFill>
                <a:latin typeface="Proxima Nova"/>
                <a:ea typeface="Proxima Nova"/>
                <a:cs typeface="Proxima Nova"/>
                <a:sym typeface="Proxima Nova"/>
              </a:rPr>
              <a:t> 2</a:t>
            </a:r>
            <a:r>
              <a:rPr b="0" i="0" lang="en-GB" sz="1100" u="none" cap="none" strike="noStrike">
                <a:solidFill>
                  <a:schemeClr val="dk2"/>
                </a:solidFill>
                <a:latin typeface="Proxima Nova"/>
                <a:ea typeface="Proxima Nova"/>
                <a:cs typeface="Proxima Nova"/>
                <a:sym typeface="Proxima Nova"/>
              </a:rPr>
              <a:t>https://doi.org/10.1126/science.1259100</a:t>
            </a:r>
            <a:r>
              <a:rPr b="0" baseline="30000" i="0" lang="en-GB" sz="1100" u="none" cap="none" strike="noStrike">
                <a:solidFill>
                  <a:schemeClr val="dk2"/>
                </a:solidFill>
                <a:latin typeface="Proxima Nova"/>
                <a:ea typeface="Proxima Nova"/>
                <a:cs typeface="Proxima Nova"/>
                <a:sym typeface="Proxima Nova"/>
              </a:rPr>
              <a:t> </a:t>
            </a:r>
            <a:endParaRPr b="0" i="0" sz="11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2"/>
              </a:solidFill>
              <a:latin typeface="Proxima Nova"/>
              <a:ea typeface="Proxima Nova"/>
              <a:cs typeface="Proxima Nova"/>
              <a:sym typeface="Proxima Nova"/>
            </a:endParaRPr>
          </a:p>
        </p:txBody>
      </p:sp>
      <p:sp>
        <p:nvSpPr>
          <p:cNvPr id="68" name="Google Shape;68;p2"/>
          <p:cNvSpPr txBox="1"/>
          <p:nvPr/>
        </p:nvSpPr>
        <p:spPr>
          <a:xfrm>
            <a:off x="184675" y="938083"/>
            <a:ext cx="4278900" cy="33239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Proxima Nova"/>
                <a:ea typeface="Proxima Nova"/>
                <a:cs typeface="Proxima Nova"/>
                <a:sym typeface="Proxima Nova"/>
              </a:rPr>
              <a:t>Mock</a:t>
            </a:r>
            <a:r>
              <a:rPr b="0" i="0" lang="en-GB" sz="1800" u="none" cap="none" strike="noStrike">
                <a:solidFill>
                  <a:schemeClr val="dk1"/>
                </a:solidFill>
                <a:latin typeface="Proxima Nova"/>
                <a:ea typeface="Proxima Nova"/>
                <a:cs typeface="Proxima Nova"/>
                <a:sym typeface="Proxima Nova"/>
              </a:rPr>
              <a:t>                </a:t>
            </a:r>
            <a:r>
              <a:rPr b="1" i="0" lang="en-GB" sz="1800" u="none" cap="none" strike="noStrike">
                <a:solidFill>
                  <a:schemeClr val="dk1"/>
                </a:solidFill>
                <a:latin typeface="Proxima Nova"/>
                <a:ea typeface="Proxima Nova"/>
                <a:cs typeface="Proxima Nova"/>
                <a:sym typeface="Proxima Nova"/>
              </a:rPr>
              <a:t>challenge</a:t>
            </a:r>
            <a:endParaRPr b="1" i="0" sz="18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200"/>
              <a:buFont typeface="Arial"/>
              <a:buNone/>
            </a:pPr>
            <a:r>
              <a:rPr b="0" i="0" lang="en-GB" sz="1200" u="sng" cap="none" strike="noStrike">
                <a:solidFill>
                  <a:schemeClr val="dk2"/>
                </a:solidFill>
                <a:latin typeface="Proxima Nova"/>
                <a:ea typeface="Proxima Nova"/>
                <a:cs typeface="Proxima Nova"/>
                <a:sym typeface="Proxima Nova"/>
              </a:rPr>
              <a:t>We will pretend</a:t>
            </a:r>
            <a:r>
              <a:rPr b="0" i="0" lang="en-GB" sz="1200" u="none" cap="none" strike="noStrike">
                <a:solidFill>
                  <a:schemeClr val="dk2"/>
                </a:solidFill>
                <a:latin typeface="Proxima Nova"/>
                <a:ea typeface="Proxima Nova"/>
                <a:cs typeface="Proxima Nova"/>
                <a:sym typeface="Proxima Nova"/>
              </a:rPr>
              <a:t> that the </a:t>
            </a:r>
            <a:r>
              <a:rPr b="1" i="0" lang="en-GB" sz="1200" u="none" cap="none" strike="noStrike">
                <a:solidFill>
                  <a:schemeClr val="dk2"/>
                </a:solidFill>
                <a:latin typeface="Proxima Nova"/>
                <a:ea typeface="Proxima Nova"/>
                <a:cs typeface="Proxima Nova"/>
                <a:sym typeface="Proxima Nova"/>
              </a:rPr>
              <a:t>FEMA</a:t>
            </a:r>
            <a:r>
              <a:rPr b="0" i="0" lang="en-GB" sz="1200" u="none" cap="none" strike="noStrike">
                <a:solidFill>
                  <a:schemeClr val="dk2"/>
                </a:solidFill>
                <a:latin typeface="Proxima Nova"/>
                <a:ea typeface="Proxima Nova"/>
                <a:cs typeface="Proxima Nova"/>
                <a:sym typeface="Proxima Nova"/>
              </a:rPr>
              <a:t> (</a:t>
            </a:r>
            <a:r>
              <a:rPr b="1" i="0" lang="en-GB" sz="1200" u="none" cap="none" strike="noStrike">
                <a:solidFill>
                  <a:schemeClr val="dk2"/>
                </a:solidFill>
                <a:latin typeface="Proxima Nova"/>
                <a:ea typeface="Proxima Nova"/>
                <a:cs typeface="Proxima Nova"/>
                <a:sym typeface="Proxima Nova"/>
              </a:rPr>
              <a:t>F</a:t>
            </a:r>
            <a:r>
              <a:rPr b="0" i="0" lang="en-GB" sz="1200" u="none" cap="none" strike="noStrike">
                <a:solidFill>
                  <a:schemeClr val="dk2"/>
                </a:solidFill>
                <a:latin typeface="Proxima Nova"/>
                <a:ea typeface="Proxima Nova"/>
                <a:cs typeface="Proxima Nova"/>
                <a:sym typeface="Proxima Nova"/>
              </a:rPr>
              <a:t>ederal </a:t>
            </a:r>
            <a:r>
              <a:rPr b="1" i="0" lang="en-GB" sz="1200" u="none" cap="none" strike="noStrike">
                <a:solidFill>
                  <a:schemeClr val="dk2"/>
                </a:solidFill>
                <a:latin typeface="Proxima Nova"/>
                <a:ea typeface="Proxima Nova"/>
                <a:cs typeface="Proxima Nova"/>
                <a:sym typeface="Proxima Nova"/>
              </a:rPr>
              <a:t>E</a:t>
            </a:r>
            <a:r>
              <a:rPr b="0" i="0" lang="en-GB" sz="1200" u="none" cap="none" strike="noStrike">
                <a:solidFill>
                  <a:schemeClr val="dk2"/>
                </a:solidFill>
                <a:latin typeface="Proxima Nova"/>
                <a:ea typeface="Proxima Nova"/>
                <a:cs typeface="Proxima Nova"/>
                <a:sym typeface="Proxima Nova"/>
              </a:rPr>
              <a:t>mergency </a:t>
            </a:r>
            <a:r>
              <a:rPr b="1" i="0" lang="en-GB" sz="1200" u="none" cap="none" strike="noStrike">
                <a:solidFill>
                  <a:schemeClr val="dk2"/>
                </a:solidFill>
                <a:latin typeface="Proxima Nova"/>
                <a:ea typeface="Proxima Nova"/>
                <a:cs typeface="Proxima Nova"/>
                <a:sym typeface="Proxima Nova"/>
              </a:rPr>
              <a:t>M</a:t>
            </a:r>
            <a:r>
              <a:rPr b="0" i="0" lang="en-GB" sz="1200" u="none" cap="none" strike="noStrike">
                <a:solidFill>
                  <a:schemeClr val="dk2"/>
                </a:solidFill>
                <a:latin typeface="Proxima Nova"/>
                <a:ea typeface="Proxima Nova"/>
                <a:cs typeface="Proxima Nova"/>
                <a:sym typeface="Proxima Nova"/>
              </a:rPr>
              <a:t>anagement </a:t>
            </a:r>
            <a:r>
              <a:rPr b="1" i="0" lang="en-GB" sz="1200" u="none" cap="none" strike="noStrike">
                <a:solidFill>
                  <a:schemeClr val="dk2"/>
                </a:solidFill>
                <a:latin typeface="Proxima Nova"/>
                <a:ea typeface="Proxima Nova"/>
                <a:cs typeface="Proxima Nova"/>
                <a:sym typeface="Proxima Nova"/>
              </a:rPr>
              <a:t>A</a:t>
            </a:r>
            <a:r>
              <a:rPr b="0" i="0" lang="en-GB" sz="1200" u="none" cap="none" strike="noStrike">
                <a:solidFill>
                  <a:schemeClr val="dk2"/>
                </a:solidFill>
                <a:latin typeface="Proxima Nova"/>
                <a:ea typeface="Proxima Nova"/>
                <a:cs typeface="Proxima Nova"/>
                <a:sym typeface="Proxima Nova"/>
              </a:rPr>
              <a:t>gency) in the US have released an open competition to improve </a:t>
            </a:r>
            <a:r>
              <a:rPr b="1" i="0" lang="en-GB" sz="1200" u="none" cap="none" strike="noStrike">
                <a:solidFill>
                  <a:schemeClr val="dk2"/>
                </a:solidFill>
                <a:latin typeface="Proxima Nova"/>
                <a:ea typeface="Proxima Nova"/>
                <a:cs typeface="Proxima Nova"/>
                <a:sym typeface="Proxima Nova"/>
              </a:rPr>
              <a:t>lightning storm prediction</a:t>
            </a:r>
            <a:r>
              <a:rPr b="0" i="0" lang="en-GB" sz="1200" u="none" cap="none" strike="noStrike">
                <a:solidFill>
                  <a:schemeClr val="dk2"/>
                </a:solidFill>
                <a:latin typeface="Proxima Nova"/>
                <a:ea typeface="Proxima Nova"/>
                <a:cs typeface="Proxima Nova"/>
                <a:sym typeface="Proxima Nova"/>
              </a:rPr>
              <a:t>.</a:t>
            </a:r>
            <a:endParaRPr b="0" i="0" sz="12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200"/>
              </a:spcBef>
              <a:spcAft>
                <a:spcPts val="0"/>
              </a:spcAft>
              <a:buClr>
                <a:srgbClr val="000000"/>
              </a:buClr>
              <a:buSzPts val="1200"/>
              <a:buFont typeface="Arial"/>
              <a:buNone/>
            </a:pPr>
            <a:r>
              <a:rPr b="0" i="0" lang="en-GB" sz="1200" u="none" cap="none" strike="noStrike">
                <a:solidFill>
                  <a:schemeClr val="dk2"/>
                </a:solidFill>
                <a:latin typeface="Proxima Nova"/>
                <a:ea typeface="Proxima Nova"/>
                <a:cs typeface="Proxima Nova"/>
                <a:sym typeface="Proxima Nova"/>
              </a:rPr>
              <a:t>The call is open to </a:t>
            </a:r>
            <a:r>
              <a:rPr b="1" i="0" lang="en-GB" sz="1200" u="none" cap="none" strike="noStrike">
                <a:solidFill>
                  <a:schemeClr val="dk1"/>
                </a:solidFill>
                <a:latin typeface="Proxima Nova"/>
                <a:ea typeface="Proxima Nova"/>
                <a:cs typeface="Proxima Nova"/>
                <a:sym typeface="Proxima Nova"/>
              </a:rPr>
              <a:t>teams of ML specialists</a:t>
            </a:r>
            <a:r>
              <a:rPr b="0" i="0" lang="en-GB" sz="1200" u="none" cap="none" strike="noStrike">
                <a:solidFill>
                  <a:schemeClr val="dk2"/>
                </a:solidFill>
                <a:latin typeface="Proxima Nova"/>
                <a:ea typeface="Proxima Nova"/>
                <a:cs typeface="Proxima Nova"/>
                <a:sym typeface="Proxima Nova"/>
              </a:rPr>
              <a:t> (</a:t>
            </a:r>
            <a:r>
              <a:rPr b="1" i="0" lang="en-GB" sz="1200" u="none" cap="none" strike="noStrike">
                <a:solidFill>
                  <a:schemeClr val="dk1"/>
                </a:solidFill>
                <a:latin typeface="Proxima Nova"/>
                <a:ea typeface="Proxima Nova"/>
                <a:cs typeface="Proxima Nova"/>
                <a:sym typeface="Proxima Nova"/>
              </a:rPr>
              <a:t>you</a:t>
            </a:r>
            <a:r>
              <a:rPr b="0" i="0" lang="en-GB" sz="1200" u="none" cap="none" strike="noStrike">
                <a:solidFill>
                  <a:schemeClr val="dk2"/>
                </a:solidFill>
                <a:latin typeface="Proxima Nova"/>
                <a:ea typeface="Proxima Nova"/>
                <a:cs typeface="Proxima Nova"/>
                <a:sym typeface="Proxima Nova"/>
              </a:rPr>
              <a:t>) that can provide a solution to the problem of forecasting the evolution of lightning storms in real-time.</a:t>
            </a:r>
            <a:endParaRPr b="0" i="0" sz="12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200"/>
              </a:spcBef>
              <a:spcAft>
                <a:spcPts val="1200"/>
              </a:spcAft>
              <a:buClr>
                <a:srgbClr val="000000"/>
              </a:buClr>
              <a:buSzPts val="1200"/>
              <a:buFont typeface="Arial"/>
              <a:buNone/>
            </a:pPr>
            <a:r>
              <a:rPr b="0" i="0" lang="en-GB" sz="1200" u="none" cap="none" strike="noStrike">
                <a:solidFill>
                  <a:schemeClr val="dk2"/>
                </a:solidFill>
                <a:latin typeface="Proxima Nova"/>
                <a:ea typeface="Proxima Nova"/>
                <a:cs typeface="Proxima Nova"/>
                <a:sym typeface="Proxima Nova"/>
              </a:rPr>
              <a:t>Each one of the groups will be working on the design and implementation of their solution and present it in a short pitch that will be evaluated by a panel composed by: experts in storm forecasting and budget holders (the money people).</a:t>
            </a:r>
            <a:endParaRPr b="0" i="0" sz="1200" u="none" cap="none" strike="noStrike">
              <a:solidFill>
                <a:schemeClr val="dk2"/>
              </a:solidFill>
              <a:latin typeface="Proxima Nova"/>
              <a:ea typeface="Proxima Nova"/>
              <a:cs typeface="Proxima Nova"/>
              <a:sym typeface="Proxima Nova"/>
            </a:endParaRPr>
          </a:p>
        </p:txBody>
      </p:sp>
      <p:pic>
        <p:nvPicPr>
          <p:cNvPr id="69" name="Google Shape;69;p2"/>
          <p:cNvPicPr preferRelativeResize="0"/>
          <p:nvPr/>
        </p:nvPicPr>
        <p:blipFill rotWithShape="1">
          <a:blip r:embed="rId3">
            <a:alphaModFix/>
          </a:blip>
          <a:srcRect b="0" l="0" r="0" t="0"/>
          <a:stretch/>
        </p:blipFill>
        <p:spPr>
          <a:xfrm>
            <a:off x="915331" y="1029867"/>
            <a:ext cx="810125" cy="287150"/>
          </a:xfrm>
          <a:prstGeom prst="rect">
            <a:avLst/>
          </a:prstGeom>
          <a:noFill/>
          <a:ln>
            <a:noFill/>
          </a:ln>
        </p:spPr>
      </p:pic>
      <p:pic>
        <p:nvPicPr>
          <p:cNvPr descr="Carlos Castillejo Balsera - Waterspout in Barcelona" id="70" name="Google Shape;70;p2"/>
          <p:cNvPicPr preferRelativeResize="0"/>
          <p:nvPr/>
        </p:nvPicPr>
        <p:blipFill rotWithShape="1">
          <a:blip r:embed="rId4">
            <a:alphaModFix/>
          </a:blip>
          <a:srcRect b="24528" l="0" r="0" t="27996"/>
          <a:stretch/>
        </p:blipFill>
        <p:spPr>
          <a:xfrm>
            <a:off x="4775275" y="1413801"/>
            <a:ext cx="3906763" cy="1160585"/>
          </a:xfrm>
          <a:prstGeom prst="rect">
            <a:avLst/>
          </a:prstGeom>
          <a:noFill/>
          <a:ln>
            <a:noFill/>
          </a:ln>
        </p:spPr>
      </p:pic>
      <p:pic>
        <p:nvPicPr>
          <p:cNvPr id="71" name="Google Shape;71;p2"/>
          <p:cNvPicPr preferRelativeResize="0"/>
          <p:nvPr/>
        </p:nvPicPr>
        <p:blipFill rotWithShape="1">
          <a:blip r:embed="rId5">
            <a:alphaModFix/>
          </a:blip>
          <a:srcRect b="0" l="0" r="0" t="0"/>
          <a:stretch/>
        </p:blipFill>
        <p:spPr>
          <a:xfrm>
            <a:off x="6786233" y="927703"/>
            <a:ext cx="1895805" cy="10663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Suggested goals for each day</a:t>
            </a:r>
            <a:endParaRPr/>
          </a:p>
        </p:txBody>
      </p:sp>
      <p:graphicFrame>
        <p:nvGraphicFramePr>
          <p:cNvPr id="307" name="Google Shape;307;p20"/>
          <p:cNvGraphicFramePr/>
          <p:nvPr/>
        </p:nvGraphicFramePr>
        <p:xfrm>
          <a:off x="952500" y="980596"/>
          <a:ext cx="3000000" cy="3000000"/>
        </p:xfrm>
        <a:graphic>
          <a:graphicData uri="http://schemas.openxmlformats.org/drawingml/2006/table">
            <a:tbl>
              <a:tblPr>
                <a:noFill/>
                <a:tableStyleId>{CEE06B16-C2D1-47EA-B846-B3E893DF083E}</a:tableStyleId>
              </a:tblPr>
              <a:tblGrid>
                <a:gridCol w="1447800"/>
                <a:gridCol w="1447800"/>
                <a:gridCol w="1447800"/>
                <a:gridCol w="1447800"/>
                <a:gridCol w="1447800"/>
              </a:tblGrid>
              <a:tr h="381000">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Monday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(27/1)</a:t>
                      </a:r>
                      <a:endParaRPr b="1" sz="12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Tuesday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(28/1)</a:t>
                      </a:r>
                      <a:endParaRPr b="1" sz="12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Wednesday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(29/1)</a:t>
                      </a:r>
                      <a:endParaRPr b="1" sz="12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Thursday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(30/1)</a:t>
                      </a:r>
                      <a:endParaRPr b="1" sz="1200" u="none" cap="none" strike="noStrike">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Friday</a:t>
                      </a:r>
                      <a:endParaRPr b="1" sz="1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1" lang="en-GB" sz="1200" u="none" cap="none" strike="noStrike">
                          <a:latin typeface="Proxima Nova"/>
                          <a:ea typeface="Proxima Nova"/>
                          <a:cs typeface="Proxima Nova"/>
                          <a:sym typeface="Proxima Nova"/>
                        </a:rPr>
                        <a:t>(31/1)</a:t>
                      </a:r>
                      <a:endParaRPr b="1" sz="1200" u="none" cap="none" strike="noStrike">
                        <a:latin typeface="Proxima Nova"/>
                        <a:ea typeface="Proxima Nova"/>
                        <a:cs typeface="Proxima Nova"/>
                        <a:sym typeface="Proxima Nova"/>
                      </a:endParaRPr>
                    </a:p>
                  </a:txBody>
                  <a:tcPr marT="91425" marB="91425" marR="91425" marL="91425"/>
                </a:tc>
              </a:tr>
              <a:tr h="2657225">
                <a:tc>
                  <a:txBody>
                    <a:bodyPr/>
                    <a:lstStyle/>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Project introduction (9-11 am)</a:t>
                      </a:r>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lang="en-GB" sz="1100" u="none" cap="none" strike="noStrike">
                          <a:solidFill>
                            <a:schemeClr val="accent1"/>
                          </a:solidFill>
                          <a:latin typeface="Proxima Nova"/>
                          <a:ea typeface="Proxima Nova"/>
                          <a:cs typeface="Proxima Nova"/>
                          <a:sym typeface="Proxima Nova"/>
                        </a:rPr>
                        <a:t>Set up Colab, download data, Explore data and tasks</a:t>
                      </a:r>
                      <a:endParaRPr b="1" sz="1100" u="none" cap="none" strike="noStrike">
                        <a:solidFill>
                          <a:schemeClr val="accent1"/>
                        </a:solidFill>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chemeClr val="accent1"/>
                          </a:solidFill>
                          <a:latin typeface="Proxima Nova"/>
                          <a:ea typeface="Proxima Nova"/>
                          <a:cs typeface="Proxima Nova"/>
                          <a:sym typeface="Proxima Nova"/>
                        </a:rPr>
                        <a:t>Prototype initial model designs and iterate</a:t>
                      </a:r>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chemeClr val="accent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chemeClr val="accent1"/>
                          </a:solidFill>
                          <a:latin typeface="Proxima Nova"/>
                          <a:ea typeface="Proxima Nova"/>
                          <a:cs typeface="Proxima Nova"/>
                          <a:sym typeface="Proxima Nova"/>
                        </a:rPr>
                        <a:t>Develop model performance metrics and visualization</a:t>
                      </a:r>
                      <a:endParaRPr b="1" i="0" sz="1100" u="none" cap="none" strike="noStrike">
                        <a:solidFill>
                          <a:schemeClr val="accent1"/>
                        </a:solidFill>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chemeClr val="accent1"/>
                          </a:solidFill>
                          <a:latin typeface="Proxima Nova"/>
                          <a:ea typeface="Proxima Nova"/>
                          <a:cs typeface="Proxima Nova"/>
                          <a:sym typeface="Proxima Nova"/>
                        </a:rPr>
                        <a:t>Decide on core models to develop further, improve model design and performance</a:t>
                      </a:r>
                      <a:endParaRPr b="1" i="0" sz="1100" u="none" cap="none" strike="noStrike">
                        <a:solidFill>
                          <a:schemeClr val="accent1"/>
                        </a:solidFill>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chemeClr val="accent1"/>
                          </a:solidFill>
                          <a:latin typeface="Proxima Nova"/>
                          <a:ea typeface="Proxima Nova"/>
                          <a:cs typeface="Proxima Nova"/>
                          <a:sym typeface="Proxima Nova"/>
                        </a:rPr>
                        <a:t>Final model training</a:t>
                      </a:r>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lang="en-GB" sz="1100" u="none" cap="none" strike="noStrike">
                          <a:solidFill>
                            <a:schemeClr val="dk1"/>
                          </a:solidFill>
                          <a:latin typeface="Proxima Nova"/>
                          <a:ea typeface="Proxima Nova"/>
                          <a:cs typeface="Proxima Nova"/>
                          <a:sym typeface="Proxima Nova"/>
                        </a:rPr>
                        <a:t>Surprise Storm release (12pm)</a:t>
                      </a:r>
                      <a:endParaRPr/>
                    </a:p>
                    <a:p>
                      <a:pPr indent="0" lvl="0" marL="0" marR="0" rtl="0" algn="ctr">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chemeClr val="accent1"/>
                          </a:solidFill>
                          <a:latin typeface="Proxima Nova"/>
                          <a:ea typeface="Proxima Nova"/>
                          <a:cs typeface="Proxima Nova"/>
                          <a:sym typeface="Proxima Nova"/>
                        </a:rPr>
                        <a:t>Generate and upload surprise predictions, start preparing notebooks</a:t>
                      </a:r>
                      <a:endParaRPr b="1" i="0" sz="1100" u="none" cap="none" strike="noStrike">
                        <a:solidFill>
                          <a:schemeClr val="accent1"/>
                        </a:solidFill>
                        <a:latin typeface="Proxima Nova"/>
                        <a:ea typeface="Proxima Nova"/>
                        <a:cs typeface="Proxima Nova"/>
                        <a:sym typeface="Proxima Nov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chemeClr val="accent1"/>
                          </a:solidFill>
                          <a:latin typeface="Proxima Nova"/>
                          <a:ea typeface="Proxima Nova"/>
                          <a:cs typeface="Proxima Nova"/>
                          <a:sym typeface="Proxima Nova"/>
                        </a:rPr>
                        <a:t>Finish preparing notebooks, prepare final codebase</a:t>
                      </a:r>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lang="en-GB" sz="1100" u="none" cap="none" strike="noStrike">
                          <a:solidFill>
                            <a:schemeClr val="accent3"/>
                          </a:solidFill>
                          <a:latin typeface="Proxima Nova"/>
                          <a:ea typeface="Proxima Nova"/>
                          <a:cs typeface="Proxima Nova"/>
                          <a:sym typeface="Proxima Nova"/>
                        </a:rPr>
                        <a:t>Submission deadline (code, notebooks &amp; surprise storm predictions) (12pm)</a:t>
                      </a:r>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chemeClr val="accent1"/>
                          </a:solidFill>
                          <a:latin typeface="Proxima Nova"/>
                          <a:ea typeface="Proxima Nova"/>
                          <a:cs typeface="Proxima Nova"/>
                          <a:sym typeface="Proxima Nova"/>
                        </a:rPr>
                        <a:t>Prepare and record presentation</a:t>
                      </a:r>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1" lang="en-GB" sz="1100" u="none" cap="none" strike="noStrike">
                          <a:solidFill>
                            <a:schemeClr val="accent3"/>
                          </a:solidFill>
                          <a:latin typeface="Proxima Nova"/>
                          <a:ea typeface="Proxima Nova"/>
                          <a:cs typeface="Proxima Nova"/>
                          <a:sym typeface="Proxima Nova"/>
                        </a:rPr>
                        <a:t>Submission deadline (presentation) (4pm)</a:t>
                      </a:r>
                      <a:endParaRPr b="1" sz="1100" u="none" cap="none" strike="noStrike">
                        <a:solidFill>
                          <a:schemeClr val="accent3"/>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lang="en-GB" sz="1100" u="none" cap="none" strike="noStrike">
                          <a:latin typeface="Proxima Nova"/>
                          <a:ea typeface="Proxima Nova"/>
                          <a:cs typeface="Proxima Nova"/>
                          <a:sym typeface="Proxima Nova"/>
                        </a:rPr>
                        <a:t>Wrap up session 4pm</a:t>
                      </a:r>
                      <a:endParaRPr sz="1100" u="none" cap="none" strike="noStrike">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Rooms / Support Sessions</a:t>
            </a:r>
            <a:endParaRPr/>
          </a:p>
        </p:txBody>
      </p:sp>
      <p:sp>
        <p:nvSpPr>
          <p:cNvPr id="313" name="Google Shape;313;p21"/>
          <p:cNvSpPr txBox="1"/>
          <p:nvPr>
            <p:ph idx="1" type="body"/>
          </p:nvPr>
        </p:nvSpPr>
        <p:spPr>
          <a:xfrm>
            <a:off x="311700" y="1152474"/>
            <a:ext cx="8520600" cy="3847894"/>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SzPct val="129729"/>
              <a:buNone/>
            </a:pPr>
            <a:r>
              <a:rPr b="1" lang="en-GB" sz="1500"/>
              <a:t>Working rooms: RSM 1.51, 1.49</a:t>
            </a:r>
            <a:endParaRPr/>
          </a:p>
          <a:p>
            <a:pPr indent="0" lvl="0" marL="0" rtl="0" algn="l">
              <a:lnSpc>
                <a:spcPct val="120000"/>
              </a:lnSpc>
              <a:spcBef>
                <a:spcPts val="0"/>
              </a:spcBef>
              <a:spcAft>
                <a:spcPts val="0"/>
              </a:spcAft>
              <a:buSzPct val="129729"/>
              <a:buNone/>
            </a:pPr>
            <a:r>
              <a:rPr b="1" lang="en-GB" sz="1500"/>
              <a:t>“Breakout” rooms: 1.47, and 3.01 D/E</a:t>
            </a:r>
            <a:endParaRPr/>
          </a:p>
          <a:p>
            <a:pPr indent="0" lvl="0" marL="0" rtl="0" algn="l">
              <a:lnSpc>
                <a:spcPct val="120000"/>
              </a:lnSpc>
              <a:spcBef>
                <a:spcPts val="0"/>
              </a:spcBef>
              <a:spcAft>
                <a:spcPts val="0"/>
              </a:spcAft>
              <a:buSzPct val="129729"/>
              <a:buNone/>
            </a:pPr>
            <a:r>
              <a:rPr b="1" lang="en-GB" sz="1500"/>
              <a:t>Rooms for recording presentations on Fri: 3.01 D/E, G32</a:t>
            </a:r>
            <a:r>
              <a:rPr lang="en-GB" sz="1500"/>
              <a:t> and the </a:t>
            </a:r>
            <a:r>
              <a:rPr b="1" lang="en-GB" sz="1500"/>
              <a:t>Map room</a:t>
            </a:r>
            <a:r>
              <a:rPr lang="en-GB" sz="1500"/>
              <a:t> are booked for recording presentations. We also encourage booking spaces in the library, and some office space will be made available.</a:t>
            </a:r>
            <a:endParaRPr/>
          </a:p>
          <a:p>
            <a:pPr indent="0" lvl="0" marL="0" rtl="0" algn="l">
              <a:lnSpc>
                <a:spcPct val="120000"/>
              </a:lnSpc>
              <a:spcBef>
                <a:spcPts val="0"/>
              </a:spcBef>
              <a:spcAft>
                <a:spcPts val="0"/>
              </a:spcAft>
              <a:buSzPct val="129729"/>
              <a:buNone/>
            </a:pPr>
            <a:r>
              <a:t/>
            </a:r>
            <a:endParaRPr b="1" sz="1500"/>
          </a:p>
          <a:p>
            <a:pPr indent="0" lvl="0" marL="0" rtl="0" algn="l">
              <a:lnSpc>
                <a:spcPct val="120000"/>
              </a:lnSpc>
              <a:spcBef>
                <a:spcPts val="0"/>
              </a:spcBef>
              <a:spcAft>
                <a:spcPts val="0"/>
              </a:spcAft>
              <a:buSzPct val="129729"/>
              <a:buNone/>
            </a:pPr>
            <a:r>
              <a:rPr b="1" lang="en-GB" sz="1500"/>
              <a:t>Support sessions: 1.47, 9:30-10:30am every morning</a:t>
            </a:r>
            <a:endParaRPr/>
          </a:p>
          <a:p>
            <a:pPr indent="0" lvl="0" marL="0" rtl="0" algn="l">
              <a:lnSpc>
                <a:spcPct val="120000"/>
              </a:lnSpc>
              <a:spcBef>
                <a:spcPts val="0"/>
              </a:spcBef>
              <a:spcAft>
                <a:spcPts val="0"/>
              </a:spcAft>
              <a:buSzPct val="129729"/>
              <a:buNone/>
            </a:pPr>
            <a:r>
              <a:rPr lang="en-GB" sz="1500"/>
              <a:t>Each group will send a representative to have a joint Q&amp;A session every morning.</a:t>
            </a:r>
            <a:endParaRPr/>
          </a:p>
          <a:p>
            <a:pPr indent="0" lvl="0" marL="0" rtl="0" algn="l">
              <a:lnSpc>
                <a:spcPct val="120000"/>
              </a:lnSpc>
              <a:spcBef>
                <a:spcPts val="0"/>
              </a:spcBef>
              <a:spcAft>
                <a:spcPts val="0"/>
              </a:spcAft>
              <a:buSzPct val="129729"/>
              <a:buNone/>
            </a:pPr>
            <a:r>
              <a:rPr lang="en-GB" sz="1500"/>
              <a:t>Supporting staff for Q&amp;A sessions: Ben, Debbie, Carlos.</a:t>
            </a:r>
            <a:endParaRPr/>
          </a:p>
          <a:p>
            <a:pPr indent="0" lvl="0" marL="0" rtl="0" algn="l">
              <a:lnSpc>
                <a:spcPct val="120000"/>
              </a:lnSpc>
              <a:spcBef>
                <a:spcPts val="0"/>
              </a:spcBef>
              <a:spcAft>
                <a:spcPts val="0"/>
              </a:spcAft>
              <a:buSzPct val="129729"/>
              <a:buNone/>
            </a:pPr>
            <a:r>
              <a:rPr lang="en-GB" sz="1500"/>
              <a:t>Note: We can provide advice about your workflows but cannot debug your code for you.</a:t>
            </a:r>
            <a:endParaRPr/>
          </a:p>
          <a:p>
            <a:pPr indent="0" lvl="0" marL="0" rtl="0" algn="l">
              <a:lnSpc>
                <a:spcPct val="120000"/>
              </a:lnSpc>
              <a:spcBef>
                <a:spcPts val="0"/>
              </a:spcBef>
              <a:spcAft>
                <a:spcPts val="0"/>
              </a:spcAft>
              <a:buSzPct val="129729"/>
              <a:buNone/>
            </a:pPr>
            <a:r>
              <a:t/>
            </a:r>
            <a:endParaRPr sz="1500"/>
          </a:p>
          <a:p>
            <a:pPr indent="0" lvl="0" marL="0" rtl="0" algn="l">
              <a:lnSpc>
                <a:spcPct val="120000"/>
              </a:lnSpc>
              <a:spcBef>
                <a:spcPts val="0"/>
              </a:spcBef>
              <a:spcAft>
                <a:spcPts val="0"/>
              </a:spcAft>
              <a:buSzPct val="129729"/>
              <a:buNone/>
            </a:pPr>
            <a:r>
              <a:rPr b="1" lang="en-GB" sz="1500"/>
              <a:t>In-class assistance:</a:t>
            </a:r>
            <a:endParaRPr/>
          </a:p>
          <a:p>
            <a:pPr indent="0" lvl="0" marL="0" rtl="0" algn="l">
              <a:lnSpc>
                <a:spcPct val="120000"/>
              </a:lnSpc>
              <a:spcBef>
                <a:spcPts val="0"/>
              </a:spcBef>
              <a:spcAft>
                <a:spcPts val="0"/>
              </a:spcAft>
              <a:buSzPct val="129729"/>
              <a:buNone/>
            </a:pPr>
            <a:r>
              <a:rPr lang="en-GB" sz="1500"/>
              <a:t>Members of the teaching team will be available both in person and via Team’s chat. Please get in touch by stopping us when you see us in the room and by sending us Team’s messages in your group channel.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2"/>
          <p:cNvSpPr txBox="1"/>
          <p:nvPr>
            <p:ph type="title"/>
          </p:nvPr>
        </p:nvSpPr>
        <p:spPr>
          <a:xfrm>
            <a:off x="313200" y="3600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pro tips</a:t>
            </a:r>
            <a:endParaRPr/>
          </a:p>
        </p:txBody>
      </p:sp>
      <p:sp>
        <p:nvSpPr>
          <p:cNvPr id="319" name="Google Shape;319;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Char char="●"/>
            </a:pPr>
            <a:r>
              <a:rPr lang="en-GB"/>
              <a:t>It is often a good idea to start simple and expand later!</a:t>
            </a:r>
            <a:endParaRPr/>
          </a:p>
          <a:p>
            <a:pPr indent="-325755" lvl="0" marL="457200" rtl="0" algn="l">
              <a:lnSpc>
                <a:spcPct val="115000"/>
              </a:lnSpc>
              <a:spcBef>
                <a:spcPts val="1000"/>
              </a:spcBef>
              <a:spcAft>
                <a:spcPts val="0"/>
              </a:spcAft>
              <a:buSzPct val="100000"/>
              <a:buChar char="●"/>
            </a:pPr>
            <a:r>
              <a:rPr b="1" lang="en-GB">
                <a:solidFill>
                  <a:schemeClr val="dk1"/>
                </a:solidFill>
              </a:rPr>
              <a:t>Data analysis</a:t>
            </a:r>
            <a:r>
              <a:rPr lang="en-GB"/>
              <a:t>: take some time to understand the dataset, what it contains and how it is distributed. Make decisions based on this information</a:t>
            </a:r>
            <a:endParaRPr/>
          </a:p>
          <a:p>
            <a:pPr indent="-325755" lvl="0" marL="457200" rtl="0" algn="l">
              <a:lnSpc>
                <a:spcPct val="115000"/>
              </a:lnSpc>
              <a:spcBef>
                <a:spcPts val="1000"/>
              </a:spcBef>
              <a:spcAft>
                <a:spcPts val="0"/>
              </a:spcAft>
              <a:buSzPct val="100000"/>
              <a:buChar char="●"/>
            </a:pPr>
            <a:r>
              <a:rPr lang="en-GB"/>
              <a:t>Carefully decide how to </a:t>
            </a:r>
            <a:r>
              <a:rPr b="1" lang="en-GB">
                <a:solidFill>
                  <a:schemeClr val="dk1"/>
                </a:solidFill>
              </a:rPr>
              <a:t>split train and validation</a:t>
            </a:r>
            <a:r>
              <a:rPr b="1" lang="en-GB"/>
              <a:t> </a:t>
            </a:r>
            <a:r>
              <a:rPr lang="en-GB"/>
              <a:t>sets based on nature of dataset and the given task.</a:t>
            </a:r>
            <a:endParaRPr/>
          </a:p>
          <a:p>
            <a:pPr indent="-325755" lvl="0" marL="457200" rtl="0" algn="l">
              <a:lnSpc>
                <a:spcPct val="115000"/>
              </a:lnSpc>
              <a:spcBef>
                <a:spcPts val="1000"/>
              </a:spcBef>
              <a:spcAft>
                <a:spcPts val="0"/>
              </a:spcAft>
              <a:buSzPct val="100000"/>
              <a:buChar char="●"/>
            </a:pPr>
            <a:r>
              <a:rPr lang="en-GB"/>
              <a:t>Don’t underestimate </a:t>
            </a:r>
            <a:r>
              <a:rPr b="1" lang="en-GB">
                <a:solidFill>
                  <a:schemeClr val="dk1"/>
                </a:solidFill>
              </a:rPr>
              <a:t>planning</a:t>
            </a:r>
            <a:r>
              <a:rPr lang="en-GB"/>
              <a:t>. Have a clear work plan with well-defined milestones that can be flexible to adapt to any unexpected situation (including contingency plans). Plan how to work together to </a:t>
            </a:r>
            <a:r>
              <a:rPr b="1" lang="en-GB">
                <a:solidFill>
                  <a:schemeClr val="dk1"/>
                </a:solidFill>
              </a:rPr>
              <a:t>complete these tasks in time</a:t>
            </a:r>
            <a:r>
              <a:rPr lang="en-GB"/>
              <a:t>.</a:t>
            </a:r>
            <a:endParaRPr/>
          </a:p>
          <a:p>
            <a:pPr indent="-325755" lvl="0" marL="457200" rtl="0" algn="l">
              <a:lnSpc>
                <a:spcPct val="115000"/>
              </a:lnSpc>
              <a:spcBef>
                <a:spcPts val="1000"/>
              </a:spcBef>
              <a:spcAft>
                <a:spcPts val="1000"/>
              </a:spcAft>
              <a:buSzPct val="100000"/>
              <a:buChar char="●"/>
            </a:pPr>
            <a:r>
              <a:rPr lang="en-GB"/>
              <a:t>You are required to develop </a:t>
            </a:r>
            <a:r>
              <a:rPr b="1" lang="en-GB">
                <a:solidFill>
                  <a:schemeClr val="dk1"/>
                </a:solidFill>
              </a:rPr>
              <a:t>original solutions</a:t>
            </a:r>
            <a:r>
              <a:rPr lang="en-GB"/>
              <a:t>. But you can also use any code from the lectures, even from the web (duly cited). Explicitly indicate what portions of any code you use are </a:t>
            </a:r>
            <a:r>
              <a:rPr b="1" lang="en-GB">
                <a:solidFill>
                  <a:schemeClr val="dk1"/>
                </a:solidFill>
              </a:rPr>
              <a:t>your original contributions</a:t>
            </a:r>
            <a:r>
              <a:rPr lang="en-GB"/>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AGILE methodology</a:t>
            </a:r>
            <a:endParaRPr/>
          </a:p>
        </p:txBody>
      </p:sp>
      <p:sp>
        <p:nvSpPr>
          <p:cNvPr id="325" name="Google Shape;325;p23"/>
          <p:cNvSpPr txBox="1"/>
          <p:nvPr>
            <p:ph idx="1" type="body"/>
          </p:nvPr>
        </p:nvSpPr>
        <p:spPr>
          <a:xfrm>
            <a:off x="4767945" y="1315217"/>
            <a:ext cx="4036590" cy="3512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GB"/>
              <a:t>- Plan and assign roles early</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GB"/>
              <a:t>- Have regular stand-up meetings</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GB"/>
              <a:t>- Test often and early</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GB"/>
              <a:t>- Have review sessions where you adapt and modify the plan as required</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GB"/>
              <a:t>- Adapt the methodology to suit your group strengths and needs</a:t>
            </a:r>
            <a:endParaRPr/>
          </a:p>
        </p:txBody>
      </p:sp>
      <p:pic>
        <p:nvPicPr>
          <p:cNvPr id="326" name="Google Shape;326;p23"/>
          <p:cNvPicPr preferRelativeResize="0"/>
          <p:nvPr/>
        </p:nvPicPr>
        <p:blipFill rotWithShape="1">
          <a:blip r:embed="rId3">
            <a:alphaModFix/>
          </a:blip>
          <a:srcRect b="0" l="0" r="0" t="18396"/>
          <a:stretch/>
        </p:blipFill>
        <p:spPr>
          <a:xfrm>
            <a:off x="96158" y="1856592"/>
            <a:ext cx="4279898" cy="24293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Computational Thinking Project - Student Survey</a:t>
            </a:r>
            <a:endParaRPr/>
          </a:p>
        </p:txBody>
      </p:sp>
      <p:pic>
        <p:nvPicPr>
          <p:cNvPr descr="A qr code on a white background&#10;&#10;AI-generated content may be incorrect." id="332" name="Google Shape;332;p24"/>
          <p:cNvPicPr preferRelativeResize="0"/>
          <p:nvPr/>
        </p:nvPicPr>
        <p:blipFill rotWithShape="1">
          <a:blip r:embed="rId3">
            <a:alphaModFix/>
          </a:blip>
          <a:srcRect b="0" l="0" r="0" t="0"/>
          <a:stretch/>
        </p:blipFill>
        <p:spPr>
          <a:xfrm>
            <a:off x="5542280" y="2571750"/>
            <a:ext cx="2160000" cy="2160000"/>
          </a:xfrm>
          <a:prstGeom prst="rect">
            <a:avLst/>
          </a:prstGeom>
          <a:noFill/>
          <a:ln>
            <a:noFill/>
          </a:ln>
        </p:spPr>
      </p:pic>
      <p:pic>
        <p:nvPicPr>
          <p:cNvPr descr="A qr code on a white background&#10;&#10;AI-generated content may be incorrect." id="333" name="Google Shape;333;p24"/>
          <p:cNvPicPr preferRelativeResize="0"/>
          <p:nvPr/>
        </p:nvPicPr>
        <p:blipFill rotWithShape="1">
          <a:blip r:embed="rId4">
            <a:alphaModFix/>
          </a:blip>
          <a:srcRect b="0" l="0" r="0" t="0"/>
          <a:stretch/>
        </p:blipFill>
        <p:spPr>
          <a:xfrm>
            <a:off x="1376680" y="2571750"/>
            <a:ext cx="2160000" cy="2160000"/>
          </a:xfrm>
          <a:prstGeom prst="rect">
            <a:avLst/>
          </a:prstGeom>
          <a:noFill/>
          <a:ln>
            <a:noFill/>
          </a:ln>
        </p:spPr>
      </p:pic>
      <p:sp>
        <p:nvSpPr>
          <p:cNvPr id="334" name="Google Shape;334;p24"/>
          <p:cNvSpPr txBox="1"/>
          <p:nvPr/>
        </p:nvSpPr>
        <p:spPr>
          <a:xfrm>
            <a:off x="1832150" y="2417861"/>
            <a:ext cx="12490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Survey part 1</a:t>
            </a:r>
            <a:endParaRPr/>
          </a:p>
        </p:txBody>
      </p:sp>
      <p:sp>
        <p:nvSpPr>
          <p:cNvPr id="335" name="Google Shape;335;p24"/>
          <p:cNvSpPr txBox="1"/>
          <p:nvPr/>
        </p:nvSpPr>
        <p:spPr>
          <a:xfrm>
            <a:off x="5997750" y="2417861"/>
            <a:ext cx="12490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Survey part 2</a:t>
            </a:r>
            <a:endParaRPr/>
          </a:p>
        </p:txBody>
      </p:sp>
      <p:sp>
        <p:nvSpPr>
          <p:cNvPr id="336" name="Google Shape;336;p24"/>
          <p:cNvSpPr txBox="1"/>
          <p:nvPr/>
        </p:nvSpPr>
        <p:spPr>
          <a:xfrm>
            <a:off x="2091595" y="1056073"/>
            <a:ext cx="4960810"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202124"/>
                </a:solidFill>
                <a:latin typeface="Roboto"/>
                <a:ea typeface="Roboto"/>
                <a:cs typeface="Roboto"/>
                <a:sym typeface="Roboto"/>
              </a:rPr>
              <a:t>This department project aims to develop AI tools to address some of the challenges you (the students) face as you learn computationally thinking materials such as coding.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We would love your feedback on what tools would be useful:</a:t>
            </a:r>
            <a:endParaRPr/>
          </a:p>
        </p:txBody>
      </p:sp>
      <p:sp>
        <p:nvSpPr>
          <p:cNvPr id="337" name="Google Shape;337;p24"/>
          <p:cNvSpPr txBox="1"/>
          <p:nvPr/>
        </p:nvSpPr>
        <p:spPr>
          <a:xfrm>
            <a:off x="708160" y="4570950"/>
            <a:ext cx="3505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900" u="none" cap="none" strike="noStrike">
                <a:solidFill>
                  <a:srgbClr val="000000"/>
                </a:solidFill>
                <a:latin typeface="Arial"/>
                <a:ea typeface="Arial"/>
                <a:cs typeface="Arial"/>
                <a:sym typeface="Arial"/>
              </a:rPr>
              <a:t>https://docs.google.com/forms/d/e/1FAIpQLSfjhG5pf4zUPEnZKG1tBEucKdDIWZM1-893fP9EgfAQaxQHdg/viewform?usp=sharing</a:t>
            </a:r>
            <a:endParaRPr/>
          </a:p>
        </p:txBody>
      </p:sp>
      <p:sp>
        <p:nvSpPr>
          <p:cNvPr id="338" name="Google Shape;338;p24"/>
          <p:cNvSpPr txBox="1"/>
          <p:nvPr/>
        </p:nvSpPr>
        <p:spPr>
          <a:xfrm>
            <a:off x="4808720" y="4576555"/>
            <a:ext cx="36271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900" u="none" cap="none" strike="noStrike">
                <a:solidFill>
                  <a:srgbClr val="000000"/>
                </a:solidFill>
                <a:latin typeface="Arial"/>
                <a:ea typeface="Arial"/>
                <a:cs typeface="Arial"/>
                <a:sym typeface="Arial"/>
              </a:rPr>
              <a:t>https://docs.google.com/forms/d/e/1FAIpQLSe4mjm40hLk3gY0aTGAkOE8EsxtTs-bYPoFasXRIwk7q1jOCg/viewform?usp=sharing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5"/>
          <p:cNvSpPr txBox="1"/>
          <p:nvPr>
            <p:ph type="title"/>
          </p:nvPr>
        </p:nvSpPr>
        <p:spPr>
          <a:xfrm>
            <a:off x="1725450" y="1984462"/>
            <a:ext cx="5693100" cy="11736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Good luck!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pic>
        <p:nvPicPr>
          <p:cNvPr descr="Free Lightning strikes through a fire-lit sky over Wenatchee, WA, creating a dramatic natural landscape. Stock Photo" id="348" name="Google Shape;348;p26"/>
          <p:cNvPicPr preferRelativeResize="0"/>
          <p:nvPr/>
        </p:nvPicPr>
        <p:blipFill rotWithShape="1">
          <a:blip r:embed="rId3">
            <a:alphaModFix/>
          </a:blip>
          <a:srcRect b="0" l="0" r="0" t="0"/>
          <a:stretch/>
        </p:blipFill>
        <p:spPr>
          <a:xfrm>
            <a:off x="0" y="0"/>
            <a:ext cx="9142412" cy="5143500"/>
          </a:xfrm>
          <a:prstGeom prst="rect">
            <a:avLst/>
          </a:prstGeom>
          <a:noFill/>
          <a:ln>
            <a:noFill/>
          </a:ln>
        </p:spPr>
      </p:pic>
      <p:sp>
        <p:nvSpPr>
          <p:cNvPr id="349" name="Google Shape;349;p26"/>
          <p:cNvSpPr/>
          <p:nvPr/>
        </p:nvSpPr>
        <p:spPr>
          <a:xfrm>
            <a:off x="0" y="1644251"/>
            <a:ext cx="6274191" cy="1641119"/>
          </a:xfrm>
          <a:prstGeom prst="rect">
            <a:avLst/>
          </a:prstGeom>
          <a:solidFill>
            <a:srgbClr val="EEEEEE">
              <a:alpha val="7490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rgbClr val="000000"/>
                </a:solidFill>
                <a:latin typeface="Bebas Neue"/>
                <a:ea typeface="Bebas Neue"/>
                <a:cs typeface="Bebas Neue"/>
                <a:sym typeface="Bebas Neue"/>
              </a:rPr>
              <a:t>ACSE/EDSML MINI-PrOJECT</a:t>
            </a:r>
            <a:endParaRPr b="0" i="0" sz="32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4400"/>
              <a:buFont typeface="Arial"/>
              <a:buNone/>
            </a:pPr>
            <a:r>
              <a:rPr b="1" i="0" lang="en-GB" sz="4400" u="none" cap="none" strike="noStrike">
                <a:solidFill>
                  <a:schemeClr val="dk1"/>
                </a:solidFill>
                <a:latin typeface="Bebas Neue"/>
                <a:ea typeface="Bebas Neue"/>
                <a:cs typeface="Bebas Neue"/>
                <a:sym typeface="Bebas Neue"/>
              </a:rPr>
              <a:t>Predicting the unpredictable</a:t>
            </a:r>
            <a:endParaRPr b="1" i="0" sz="1100" u="none" cap="none" strike="noStrike">
              <a:solidFill>
                <a:schemeClr val="dk1"/>
              </a:solidFill>
              <a:latin typeface="Arial"/>
              <a:ea typeface="Arial"/>
              <a:cs typeface="Arial"/>
              <a:sym typeface="Arial"/>
            </a:endParaRPr>
          </a:p>
        </p:txBody>
      </p:sp>
      <p:sp>
        <p:nvSpPr>
          <p:cNvPr id="350" name="Google Shape;350;p26"/>
          <p:cNvSpPr txBox="1"/>
          <p:nvPr/>
        </p:nvSpPr>
        <p:spPr>
          <a:xfrm>
            <a:off x="1695157" y="0"/>
            <a:ext cx="435930" cy="1644252"/>
          </a:xfrm>
          <a:prstGeom prst="rect">
            <a:avLst/>
          </a:prstGeom>
          <a:solidFill>
            <a:srgbClr val="EEEEEE">
              <a:alpha val="56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J</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A</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N</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2</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0</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2</a:t>
            </a:r>
            <a:endParaRPr b="0" i="0" sz="1100" u="none" cap="none" strike="noStrike">
              <a:solidFill>
                <a:srgbClr val="000000"/>
              </a:solidFill>
              <a:latin typeface="Bebas Neue"/>
              <a:ea typeface="Bebas Neue"/>
              <a:cs typeface="Bebas Neue"/>
              <a:sym typeface="Bebas Neue"/>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Bebas Neue"/>
                <a:ea typeface="Bebas Neue"/>
                <a:cs typeface="Bebas Neue"/>
                <a:sym typeface="Bebas Neue"/>
              </a:rPr>
              <a:t>5</a:t>
            </a:r>
            <a:endParaRPr b="0" i="0" sz="1100" u="none" cap="none" strike="noStrike">
              <a:solidFill>
                <a:srgbClr val="000000"/>
              </a:solidFill>
              <a:latin typeface="Arial"/>
              <a:ea typeface="Arial"/>
              <a:cs typeface="Arial"/>
              <a:sym typeface="Arial"/>
            </a:endParaRPr>
          </a:p>
        </p:txBody>
      </p:sp>
      <p:pic>
        <p:nvPicPr>
          <p:cNvPr id="351" name="Google Shape;351;p26"/>
          <p:cNvPicPr preferRelativeResize="0"/>
          <p:nvPr/>
        </p:nvPicPr>
        <p:blipFill rotWithShape="1">
          <a:blip r:embed="rId4">
            <a:alphaModFix/>
          </a:blip>
          <a:srcRect b="0" l="0" r="67460" t="0"/>
          <a:stretch/>
        </p:blipFill>
        <p:spPr>
          <a:xfrm>
            <a:off x="0" y="0"/>
            <a:ext cx="1695157" cy="1644251"/>
          </a:xfrm>
          <a:prstGeom prst="rect">
            <a:avLst/>
          </a:prstGeom>
          <a:noFill/>
          <a:ln>
            <a:noFill/>
          </a:ln>
        </p:spPr>
      </p:pic>
      <p:sp>
        <p:nvSpPr>
          <p:cNvPr id="352" name="Google Shape;352;p26"/>
          <p:cNvSpPr txBox="1"/>
          <p:nvPr/>
        </p:nvSpPr>
        <p:spPr>
          <a:xfrm>
            <a:off x="5083728" y="4840275"/>
            <a:ext cx="4060273" cy="300980"/>
          </a:xfrm>
          <a:prstGeom prst="rect">
            <a:avLst/>
          </a:prstGeom>
          <a:noFill/>
          <a:ln>
            <a:noFill/>
          </a:ln>
        </p:spPr>
        <p:txBody>
          <a:bodyPr anchorCtr="0" anchor="t" bIns="45700" lIns="91425" spcFirstLastPara="1" rIns="91425" wrap="square" tIns="45700">
            <a:spAutoFit/>
          </a:bodyPr>
          <a:lstStyle/>
          <a:p>
            <a:pPr indent="0" lvl="0" marL="0" marR="0" rtl="0" algn="r">
              <a:lnSpc>
                <a:spcPct val="140000"/>
              </a:lnSpc>
              <a:spcBef>
                <a:spcPts val="0"/>
              </a:spcBef>
              <a:spcAft>
                <a:spcPts val="0"/>
              </a:spcAft>
              <a:buNone/>
            </a:pPr>
            <a:r>
              <a:rPr b="0" i="0" lang="en-GB" sz="1200" u="none" cap="none" strike="noStrike">
                <a:solidFill>
                  <a:schemeClr val="lt2"/>
                </a:solidFill>
                <a:latin typeface="Proxima Nova"/>
                <a:ea typeface="Proxima Nova"/>
                <a:cs typeface="Proxima Nova"/>
                <a:sym typeface="Proxima Nova"/>
              </a:rPr>
              <a:t>Wenatchee, WA, United States, 2013 (Frank Cone)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27"/>
          <p:cNvSpPr txBox="1"/>
          <p:nvPr>
            <p:ph type="title"/>
          </p:nvPr>
        </p:nvSpPr>
        <p:spPr>
          <a:xfrm>
            <a:off x="311700" y="3600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Key metric: rollout error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00" y="1783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Machine learning in weather forecasting</a:t>
            </a:r>
            <a:endParaRPr/>
          </a:p>
        </p:txBody>
      </p:sp>
      <p:sp>
        <p:nvSpPr>
          <p:cNvPr id="77" name="Google Shape;77;p3"/>
          <p:cNvSpPr txBox="1"/>
          <p:nvPr>
            <p:ph idx="1" type="body"/>
          </p:nvPr>
        </p:nvSpPr>
        <p:spPr>
          <a:xfrm>
            <a:off x="311700" y="969275"/>
            <a:ext cx="6855300" cy="3599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15000"/>
              </a:lnSpc>
              <a:spcBef>
                <a:spcPts val="0"/>
              </a:spcBef>
              <a:spcAft>
                <a:spcPts val="0"/>
              </a:spcAft>
              <a:buSzPct val="117647"/>
              <a:buNone/>
            </a:pPr>
            <a:r>
              <a:rPr b="1" lang="en-GB"/>
              <a:t>Weather Forecasting Workflow</a:t>
            </a:r>
            <a:endParaRPr b="1"/>
          </a:p>
          <a:p>
            <a:pPr indent="0" lvl="0" marL="0" rtl="0" algn="l">
              <a:lnSpc>
                <a:spcPct val="115000"/>
              </a:lnSpc>
              <a:spcBef>
                <a:spcPts val="1200"/>
              </a:spcBef>
              <a:spcAft>
                <a:spcPts val="0"/>
              </a:spcAft>
              <a:buSzPct val="117647"/>
              <a:buNone/>
            </a:pPr>
            <a:r>
              <a:rPr b="1" lang="en-GB">
                <a:solidFill>
                  <a:schemeClr val="dk1"/>
                </a:solidFill>
              </a:rPr>
              <a:t>Challenges:</a:t>
            </a:r>
            <a:endParaRPr b="1">
              <a:solidFill>
                <a:schemeClr val="dk1"/>
              </a:solidFill>
            </a:endParaRPr>
          </a:p>
          <a:p>
            <a:pPr indent="-325755" lvl="0" marL="457200" rtl="0" algn="l">
              <a:lnSpc>
                <a:spcPct val="115000"/>
              </a:lnSpc>
              <a:spcBef>
                <a:spcPts val="1200"/>
              </a:spcBef>
              <a:spcAft>
                <a:spcPts val="0"/>
              </a:spcAft>
              <a:buSzPct val="100000"/>
              <a:buChar char="●"/>
            </a:pPr>
            <a:r>
              <a:rPr lang="en-GB"/>
              <a:t>Size of the Earth</a:t>
            </a:r>
            <a:endParaRPr/>
          </a:p>
          <a:p>
            <a:pPr indent="-325755" lvl="0" marL="457200" rtl="0" algn="l">
              <a:lnSpc>
                <a:spcPct val="115000"/>
              </a:lnSpc>
              <a:spcBef>
                <a:spcPts val="0"/>
              </a:spcBef>
              <a:spcAft>
                <a:spcPts val="0"/>
              </a:spcAft>
              <a:buSzPct val="100000"/>
              <a:buChar char="●"/>
            </a:pPr>
            <a:r>
              <a:rPr lang="en-GB"/>
              <a:t>Chaotic system</a:t>
            </a:r>
            <a:endParaRPr/>
          </a:p>
          <a:p>
            <a:pPr indent="-325755" lvl="0" marL="457200" rtl="0" algn="l">
              <a:lnSpc>
                <a:spcPct val="115000"/>
              </a:lnSpc>
              <a:spcBef>
                <a:spcPts val="0"/>
              </a:spcBef>
              <a:spcAft>
                <a:spcPts val="0"/>
              </a:spcAft>
              <a:buSzPct val="100000"/>
              <a:buChar char="●"/>
            </a:pPr>
            <a:r>
              <a:rPr lang="en-GB"/>
              <a:t>Many model components, some processes not well understood</a:t>
            </a:r>
            <a:endParaRPr/>
          </a:p>
          <a:p>
            <a:pPr indent="0" lvl="0" marL="0" rtl="0" algn="l">
              <a:lnSpc>
                <a:spcPct val="115000"/>
              </a:lnSpc>
              <a:spcBef>
                <a:spcPts val="1200"/>
              </a:spcBef>
              <a:spcAft>
                <a:spcPts val="0"/>
              </a:spcAft>
              <a:buSzPct val="117647"/>
              <a:buNone/>
            </a:pPr>
            <a:r>
              <a:rPr b="1" lang="en-GB">
                <a:solidFill>
                  <a:schemeClr val="dk1"/>
                </a:solidFill>
              </a:rPr>
              <a:t>Where does ML fit in? Everywhere!</a:t>
            </a:r>
            <a:endParaRPr b="1">
              <a:solidFill>
                <a:schemeClr val="dk1"/>
              </a:solidFill>
            </a:endParaRPr>
          </a:p>
          <a:p>
            <a:pPr indent="0" lvl="0" marL="0" rtl="0" algn="l">
              <a:lnSpc>
                <a:spcPct val="115000"/>
              </a:lnSpc>
              <a:spcBef>
                <a:spcPts val="1200"/>
              </a:spcBef>
              <a:spcAft>
                <a:spcPts val="0"/>
              </a:spcAft>
              <a:buSzPct val="117647"/>
              <a:buNone/>
            </a:pPr>
            <a:r>
              <a:rPr lang="en-GB"/>
              <a:t>Observational screening, simple post-processing, </a:t>
            </a:r>
            <a:endParaRPr/>
          </a:p>
          <a:p>
            <a:pPr indent="0" lvl="0" marL="0" rtl="0" algn="l">
              <a:lnSpc>
                <a:spcPct val="115000"/>
              </a:lnSpc>
              <a:spcBef>
                <a:spcPts val="1200"/>
              </a:spcBef>
              <a:spcAft>
                <a:spcPts val="0"/>
              </a:spcAft>
              <a:buSzPct val="117647"/>
              <a:buNone/>
            </a:pPr>
            <a:r>
              <a:rPr lang="en-GB"/>
              <a:t>bias correction in data assimilation, emulation of parameterisation schemes,</a:t>
            </a:r>
            <a:endParaRPr/>
          </a:p>
          <a:p>
            <a:pPr indent="0" lvl="0" marL="0" rtl="0" algn="l">
              <a:lnSpc>
                <a:spcPct val="115000"/>
              </a:lnSpc>
              <a:spcBef>
                <a:spcPts val="1200"/>
              </a:spcBef>
              <a:spcAft>
                <a:spcPts val="1200"/>
              </a:spcAft>
              <a:buSzPct val="117647"/>
              <a:buNone/>
            </a:pPr>
            <a:r>
              <a:rPr lang="en-GB"/>
              <a:t>spatio-temporal downscaling, ..., full replacement of current weather forecasting system [1]</a:t>
            </a:r>
            <a:endParaRPr/>
          </a:p>
        </p:txBody>
      </p:sp>
      <p:pic>
        <p:nvPicPr>
          <p:cNvPr id="78" name="Google Shape;78;p3"/>
          <p:cNvPicPr preferRelativeResize="0"/>
          <p:nvPr/>
        </p:nvPicPr>
        <p:blipFill rotWithShape="1">
          <a:blip r:embed="rId3">
            <a:alphaModFix/>
          </a:blip>
          <a:srcRect b="0" l="0" r="0" t="0"/>
          <a:stretch/>
        </p:blipFill>
        <p:spPr>
          <a:xfrm>
            <a:off x="7243026" y="939900"/>
            <a:ext cx="1409650" cy="4105275"/>
          </a:xfrm>
          <a:prstGeom prst="rect">
            <a:avLst/>
          </a:prstGeom>
          <a:noFill/>
          <a:ln>
            <a:noFill/>
          </a:ln>
        </p:spPr>
      </p:pic>
      <p:sp>
        <p:nvSpPr>
          <p:cNvPr id="79" name="Google Shape;79;p3"/>
          <p:cNvSpPr txBox="1"/>
          <p:nvPr/>
        </p:nvSpPr>
        <p:spPr>
          <a:xfrm>
            <a:off x="372125" y="4517650"/>
            <a:ext cx="58860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GB" sz="900" u="none" cap="none" strike="noStrike">
                <a:solidFill>
                  <a:schemeClr val="dk2"/>
                </a:solidFill>
                <a:latin typeface="Arial"/>
                <a:ea typeface="Arial"/>
                <a:cs typeface="Arial"/>
                <a:sym typeface="Arial"/>
              </a:rPr>
              <a:t>[1] Schultz et al. 2021. Can deep learning beat numerical weather prediction? </a:t>
            </a:r>
            <a:r>
              <a:rPr b="0" i="1" lang="en-GB" sz="900" u="none" cap="none" strike="noStrike">
                <a:solidFill>
                  <a:schemeClr val="dk2"/>
                </a:solidFill>
                <a:latin typeface="Arial"/>
                <a:ea typeface="Arial"/>
                <a:cs typeface="Arial"/>
                <a:sym typeface="Arial"/>
              </a:rPr>
              <a:t>Phil. Trans. R. Soc. A. </a:t>
            </a:r>
            <a:r>
              <a:rPr b="1" i="0" lang="en-GB" sz="900" u="none" cap="none" strike="noStrike">
                <a:solidFill>
                  <a:schemeClr val="dk2"/>
                </a:solidFill>
                <a:latin typeface="Arial"/>
                <a:ea typeface="Arial"/>
                <a:cs typeface="Arial"/>
                <a:sym typeface="Arial"/>
              </a:rPr>
              <a:t>379</a:t>
            </a:r>
            <a:r>
              <a:rPr b="0" i="0" lang="en-GB" sz="900" u="none" cap="none" strike="noStrike">
                <a:solidFill>
                  <a:schemeClr val="dk2"/>
                </a:solidFill>
                <a:uFill>
                  <a:noFill/>
                </a:uFill>
                <a:latin typeface="Arial"/>
                <a:ea typeface="Arial"/>
                <a:cs typeface="Arial"/>
                <a:sym typeface="Arial"/>
                <a:hlinkClick r:id="rId4">
                  <a:extLst>
                    <a:ext uri="{A12FA001-AC4F-418D-AE19-62706E023703}">
                      <ahyp:hlinkClr val="tx"/>
                    </a:ext>
                  </a:extLst>
                </a:hlinkClick>
              </a:rPr>
              <a:t> </a:t>
            </a:r>
            <a:r>
              <a:rPr b="0" i="0" lang="en-GB" sz="900" u="sng" cap="none" strike="noStrike">
                <a:solidFill>
                  <a:schemeClr val="dk2"/>
                </a:solidFill>
                <a:latin typeface="Arial"/>
                <a:ea typeface="Arial"/>
                <a:cs typeface="Arial"/>
                <a:sym typeface="Arial"/>
                <a:hlinkClick r:id="rId5">
                  <a:extLst>
                    <a:ext uri="{A12FA001-AC4F-418D-AE19-62706E023703}">
                      <ahyp:hlinkClr val="tx"/>
                    </a:ext>
                  </a:extLst>
                </a:hlinkClick>
              </a:rPr>
              <a:t>https://doi.org/10.1098/rsta.2020.0097</a:t>
            </a:r>
            <a:r>
              <a:rPr b="0" i="0" lang="en-GB" sz="900" u="none" cap="none" strike="noStrike">
                <a:solidFill>
                  <a:schemeClr val="dk2"/>
                </a:solidFill>
                <a:latin typeface="Arial"/>
                <a:ea typeface="Arial"/>
                <a:cs typeface="Arial"/>
                <a:sym typeface="Arial"/>
              </a:rPr>
              <a:t>. </a:t>
            </a:r>
            <a:endParaRPr b="0" i="0" sz="900" u="none" cap="none" strike="noStrik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281705" y="2605590"/>
            <a:ext cx="36195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Training Dataset</a:t>
            </a:r>
            <a:endParaRPr/>
          </a:p>
        </p:txBody>
      </p:sp>
      <p:sp>
        <p:nvSpPr>
          <p:cNvPr id="85" name="Google Shape;85;p4"/>
          <p:cNvSpPr txBox="1"/>
          <p:nvPr>
            <p:ph idx="1" type="body"/>
          </p:nvPr>
        </p:nvSpPr>
        <p:spPr>
          <a:xfrm>
            <a:off x="373970" y="3108652"/>
            <a:ext cx="3758100" cy="18999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en-GB" sz="1300"/>
              <a:t>4 types of satellite images: </a:t>
            </a:r>
            <a:r>
              <a:rPr lang="en-GB" sz="1300"/>
              <a:t>visible, water vapour (infrared), cloud/surface temperature (infrared), vertically integrated liquid (radar)</a:t>
            </a:r>
            <a:endParaRPr/>
          </a:p>
          <a:p>
            <a:pPr indent="-311150" lvl="0" marL="457200" rtl="0" algn="l">
              <a:lnSpc>
                <a:spcPct val="115000"/>
              </a:lnSpc>
              <a:spcBef>
                <a:spcPts val="0"/>
              </a:spcBef>
              <a:spcAft>
                <a:spcPts val="0"/>
              </a:spcAft>
              <a:buSzPts val="1300"/>
              <a:buChar char="●"/>
            </a:pPr>
            <a:r>
              <a:rPr b="1" lang="en-GB" sz="1300"/>
              <a:t>Time series of lightning flashes </a:t>
            </a:r>
            <a:r>
              <a:rPr lang="en-GB" sz="1300"/>
              <a:t>(irregular)</a:t>
            </a:r>
            <a:endParaRPr/>
          </a:p>
          <a:p>
            <a:pPr indent="-311150" lvl="0" marL="457200" rtl="0" algn="l">
              <a:lnSpc>
                <a:spcPct val="115000"/>
              </a:lnSpc>
              <a:spcBef>
                <a:spcPts val="0"/>
              </a:spcBef>
              <a:spcAft>
                <a:spcPts val="0"/>
              </a:spcAft>
              <a:buSzPts val="1300"/>
              <a:buChar char="●"/>
            </a:pPr>
            <a:r>
              <a:rPr b="1" lang="en-GB" sz="1300"/>
              <a:t>800 example storms </a:t>
            </a:r>
            <a:r>
              <a:rPr lang="en-GB" sz="1300"/>
              <a:t>over the entire US</a:t>
            </a:r>
            <a:endParaRPr/>
          </a:p>
          <a:p>
            <a:pPr indent="-311150" lvl="0" marL="457200" rtl="0" algn="l">
              <a:lnSpc>
                <a:spcPct val="115000"/>
              </a:lnSpc>
              <a:spcBef>
                <a:spcPts val="0"/>
              </a:spcBef>
              <a:spcAft>
                <a:spcPts val="0"/>
              </a:spcAft>
              <a:buSzPts val="1300"/>
              <a:buChar char="●"/>
            </a:pPr>
            <a:r>
              <a:rPr lang="en-GB" sz="1300"/>
              <a:t>Meta data: time, location of images</a:t>
            </a:r>
            <a:endParaRPr/>
          </a:p>
        </p:txBody>
      </p:sp>
      <p:pic>
        <p:nvPicPr>
          <p:cNvPr id="86" name="Google Shape;86;p4"/>
          <p:cNvPicPr preferRelativeResize="0"/>
          <p:nvPr/>
        </p:nvPicPr>
        <p:blipFill rotWithShape="1">
          <a:blip r:embed="rId3">
            <a:alphaModFix/>
          </a:blip>
          <a:srcRect b="0" l="0" r="0" t="0"/>
          <a:stretch/>
        </p:blipFill>
        <p:spPr>
          <a:xfrm>
            <a:off x="218002" y="58719"/>
            <a:ext cx="8707995" cy="2396159"/>
          </a:xfrm>
          <a:prstGeom prst="rect">
            <a:avLst/>
          </a:prstGeom>
          <a:noFill/>
          <a:ln>
            <a:noFill/>
          </a:ln>
        </p:spPr>
      </p:pic>
      <p:pic>
        <p:nvPicPr>
          <p:cNvPr id="87" name="Google Shape;87;p4"/>
          <p:cNvPicPr preferRelativeResize="0"/>
          <p:nvPr/>
        </p:nvPicPr>
        <p:blipFill rotWithShape="1">
          <a:blip r:embed="rId4">
            <a:alphaModFix/>
          </a:blip>
          <a:srcRect b="0" l="0" r="0" t="0"/>
          <a:stretch/>
        </p:blipFill>
        <p:spPr>
          <a:xfrm>
            <a:off x="5011930" y="2454878"/>
            <a:ext cx="3242835" cy="26116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ph type="title"/>
          </p:nvPr>
        </p:nvSpPr>
        <p:spPr>
          <a:xfrm>
            <a:off x="281705" y="2605590"/>
            <a:ext cx="36195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Training Dataset</a:t>
            </a:r>
            <a:endParaRPr/>
          </a:p>
        </p:txBody>
      </p:sp>
      <p:sp>
        <p:nvSpPr>
          <p:cNvPr id="93" name="Google Shape;93;p5"/>
          <p:cNvSpPr txBox="1"/>
          <p:nvPr>
            <p:ph idx="1" type="body"/>
          </p:nvPr>
        </p:nvSpPr>
        <p:spPr>
          <a:xfrm>
            <a:off x="373970" y="3108652"/>
            <a:ext cx="3758100" cy="18999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en-GB" sz="1300"/>
              <a:t>4 types of satellite images: </a:t>
            </a:r>
            <a:r>
              <a:rPr lang="en-GB" sz="1300"/>
              <a:t>visible, water vapour (infrared), cloud/surface temperature (infrared), vertically integrated liquid (radar)</a:t>
            </a:r>
            <a:endParaRPr/>
          </a:p>
          <a:p>
            <a:pPr indent="-311150" lvl="0" marL="457200" rtl="0" algn="l">
              <a:lnSpc>
                <a:spcPct val="115000"/>
              </a:lnSpc>
              <a:spcBef>
                <a:spcPts val="0"/>
              </a:spcBef>
              <a:spcAft>
                <a:spcPts val="0"/>
              </a:spcAft>
              <a:buSzPts val="1300"/>
              <a:buChar char="●"/>
            </a:pPr>
            <a:r>
              <a:rPr b="1" lang="en-GB" sz="1300"/>
              <a:t>Time series of lightning flashes </a:t>
            </a:r>
            <a:r>
              <a:rPr lang="en-GB" sz="1300"/>
              <a:t>(irregular)</a:t>
            </a:r>
            <a:endParaRPr/>
          </a:p>
          <a:p>
            <a:pPr indent="-311150" lvl="0" marL="457200" rtl="0" algn="l">
              <a:lnSpc>
                <a:spcPct val="115000"/>
              </a:lnSpc>
              <a:spcBef>
                <a:spcPts val="0"/>
              </a:spcBef>
              <a:spcAft>
                <a:spcPts val="0"/>
              </a:spcAft>
              <a:buSzPts val="1300"/>
              <a:buChar char="●"/>
            </a:pPr>
            <a:r>
              <a:rPr b="1" lang="en-GB" sz="1300"/>
              <a:t>800 example storms </a:t>
            </a:r>
            <a:r>
              <a:rPr lang="en-GB" sz="1300"/>
              <a:t>over the entire US</a:t>
            </a:r>
            <a:endParaRPr/>
          </a:p>
          <a:p>
            <a:pPr indent="-311150" lvl="0" marL="457200" rtl="0" algn="l">
              <a:lnSpc>
                <a:spcPct val="115000"/>
              </a:lnSpc>
              <a:spcBef>
                <a:spcPts val="0"/>
              </a:spcBef>
              <a:spcAft>
                <a:spcPts val="0"/>
              </a:spcAft>
              <a:buSzPts val="1300"/>
              <a:buChar char="●"/>
            </a:pPr>
            <a:r>
              <a:rPr lang="en-GB" sz="1300"/>
              <a:t>Meta data: time, location of images</a:t>
            </a:r>
            <a:endParaRPr/>
          </a:p>
        </p:txBody>
      </p:sp>
      <p:pic>
        <p:nvPicPr>
          <p:cNvPr id="94" name="Google Shape;94;p5"/>
          <p:cNvPicPr preferRelativeResize="0"/>
          <p:nvPr/>
        </p:nvPicPr>
        <p:blipFill rotWithShape="1">
          <a:blip r:embed="rId3">
            <a:alphaModFix/>
          </a:blip>
          <a:srcRect b="0" l="0" r="0" t="0"/>
          <a:stretch/>
        </p:blipFill>
        <p:spPr>
          <a:xfrm>
            <a:off x="218002" y="58719"/>
            <a:ext cx="8707995" cy="2396159"/>
          </a:xfrm>
          <a:prstGeom prst="rect">
            <a:avLst/>
          </a:prstGeom>
          <a:noFill/>
          <a:ln>
            <a:noFill/>
          </a:ln>
        </p:spPr>
      </p:pic>
      <p:pic>
        <p:nvPicPr>
          <p:cNvPr descr="A screenshot of a table&#10;&#10;AI-generated content may be incorrect." id="95" name="Google Shape;95;p5"/>
          <p:cNvPicPr preferRelativeResize="0"/>
          <p:nvPr/>
        </p:nvPicPr>
        <p:blipFill rotWithShape="1">
          <a:blip r:embed="rId4">
            <a:alphaModFix/>
          </a:blip>
          <a:srcRect b="0" l="0" r="51647" t="0"/>
          <a:stretch/>
        </p:blipFill>
        <p:spPr>
          <a:xfrm>
            <a:off x="4341768" y="2508550"/>
            <a:ext cx="4584229" cy="2500002"/>
          </a:xfrm>
          <a:prstGeom prst="rect">
            <a:avLst/>
          </a:prstGeom>
          <a:noFill/>
          <a:ln>
            <a:noFill/>
          </a:ln>
        </p:spPr>
      </p:pic>
      <p:sp>
        <p:nvSpPr>
          <p:cNvPr id="96" name="Google Shape;96;p5"/>
          <p:cNvSpPr/>
          <p:nvPr/>
        </p:nvSpPr>
        <p:spPr>
          <a:xfrm>
            <a:off x="5391341" y="2535425"/>
            <a:ext cx="662144" cy="2430192"/>
          </a:xfrm>
          <a:prstGeom prst="rect">
            <a:avLst/>
          </a:prstGeom>
          <a:no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5"/>
          <p:cNvSpPr txBox="1"/>
          <p:nvPr/>
        </p:nvSpPr>
        <p:spPr>
          <a:xfrm>
            <a:off x="6118080" y="3390219"/>
            <a:ext cx="1328325" cy="3400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600" u="none" cap="none" strike="noStrike">
                <a:solidFill>
                  <a:srgbClr val="000000"/>
                </a:solidFill>
                <a:latin typeface="Arial"/>
                <a:ea typeface="Arial"/>
                <a:cs typeface="Arial"/>
                <a:sym typeface="Arial"/>
              </a:rPr>
              <a:t>events.csv</a:t>
            </a:r>
            <a:endParaRPr b="0" i="0" sz="1600" u="none" cap="none" strike="noStrike">
              <a:solidFill>
                <a:srgbClr val="000000"/>
              </a:solidFill>
              <a:latin typeface="Arial"/>
              <a:ea typeface="Arial"/>
              <a:cs typeface="Arial"/>
              <a:sym typeface="Arial"/>
            </a:endParaRPr>
          </a:p>
        </p:txBody>
      </p:sp>
      <p:sp>
        <p:nvSpPr>
          <p:cNvPr id="98" name="Google Shape;98;p5"/>
          <p:cNvSpPr/>
          <p:nvPr/>
        </p:nvSpPr>
        <p:spPr>
          <a:xfrm>
            <a:off x="4874779" y="2538159"/>
            <a:ext cx="516562" cy="191044"/>
          </a:xfrm>
          <a:prstGeom prst="rect">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type="title"/>
          </p:nvPr>
        </p:nvSpPr>
        <p:spPr>
          <a:xfrm>
            <a:off x="88757" y="80504"/>
            <a:ext cx="600165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AVAILABLE TRAINING DATA FOR EACH EVENT</a:t>
            </a:r>
            <a:endParaRPr/>
          </a:p>
        </p:txBody>
      </p:sp>
      <p:grpSp>
        <p:nvGrpSpPr>
          <p:cNvPr id="104" name="Google Shape;104;p6"/>
          <p:cNvGrpSpPr/>
          <p:nvPr/>
        </p:nvGrpSpPr>
        <p:grpSpPr>
          <a:xfrm>
            <a:off x="80509" y="804207"/>
            <a:ext cx="7293413" cy="3393179"/>
            <a:chOff x="466953" y="653205"/>
            <a:chExt cx="7737957" cy="3599998"/>
          </a:xfrm>
        </p:grpSpPr>
        <p:pic>
          <p:nvPicPr>
            <p:cNvPr id="105" name="Google Shape;105;p6"/>
            <p:cNvPicPr preferRelativeResize="0"/>
            <p:nvPr/>
          </p:nvPicPr>
          <p:blipFill rotWithShape="1">
            <a:blip r:embed="rId3">
              <a:alphaModFix/>
            </a:blip>
            <a:srcRect b="0" l="0" r="0" t="0"/>
            <a:stretch/>
          </p:blipFill>
          <p:spPr>
            <a:xfrm>
              <a:off x="5614526" y="653205"/>
              <a:ext cx="2590384" cy="3599998"/>
            </a:xfrm>
            <a:prstGeom prst="rect">
              <a:avLst/>
            </a:prstGeom>
            <a:noFill/>
            <a:ln>
              <a:noFill/>
            </a:ln>
          </p:spPr>
        </p:pic>
        <p:pic>
          <p:nvPicPr>
            <p:cNvPr id="106" name="Google Shape;106;p6"/>
            <p:cNvPicPr preferRelativeResize="0"/>
            <p:nvPr/>
          </p:nvPicPr>
          <p:blipFill rotWithShape="1">
            <a:blip r:embed="rId4">
              <a:alphaModFix/>
            </a:blip>
            <a:srcRect b="0" l="0" r="0" t="0"/>
            <a:stretch/>
          </p:blipFill>
          <p:spPr>
            <a:xfrm>
              <a:off x="466953" y="653205"/>
              <a:ext cx="4170797" cy="3599998"/>
            </a:xfrm>
            <a:prstGeom prst="rect">
              <a:avLst/>
            </a:prstGeom>
            <a:noFill/>
            <a:ln>
              <a:noFill/>
            </a:ln>
          </p:spPr>
        </p:pic>
        <p:grpSp>
          <p:nvGrpSpPr>
            <p:cNvPr id="107" name="Google Shape;107;p6"/>
            <p:cNvGrpSpPr/>
            <p:nvPr/>
          </p:nvGrpSpPr>
          <p:grpSpPr>
            <a:xfrm>
              <a:off x="4854270" y="713064"/>
              <a:ext cx="543739" cy="3194153"/>
              <a:chOff x="4849615" y="713064"/>
              <a:chExt cx="543739" cy="3194153"/>
            </a:xfrm>
          </p:grpSpPr>
          <p:sp>
            <p:nvSpPr>
              <p:cNvPr id="108" name="Google Shape;108;p6"/>
              <p:cNvSpPr txBox="1"/>
              <p:nvPr/>
            </p:nvSpPr>
            <p:spPr>
              <a:xfrm>
                <a:off x="4849615" y="713064"/>
                <a:ext cx="54373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800" u="none" cap="none" strike="noStrike">
                    <a:solidFill>
                      <a:srgbClr val="000000"/>
                    </a:solidFill>
                    <a:latin typeface="Arial"/>
                    <a:ea typeface="Arial"/>
                    <a:cs typeface="Arial"/>
                    <a:sym typeface="Arial"/>
                  </a:rPr>
                  <a:t>…</a:t>
                </a:r>
                <a:endParaRPr/>
              </a:p>
            </p:txBody>
          </p:sp>
          <p:sp>
            <p:nvSpPr>
              <p:cNvPr id="109" name="Google Shape;109;p6"/>
              <p:cNvSpPr txBox="1"/>
              <p:nvPr/>
            </p:nvSpPr>
            <p:spPr>
              <a:xfrm>
                <a:off x="4849615" y="1603375"/>
                <a:ext cx="54373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800" u="none" cap="none" strike="noStrike">
                    <a:solidFill>
                      <a:srgbClr val="000000"/>
                    </a:solidFill>
                    <a:latin typeface="Arial"/>
                    <a:ea typeface="Arial"/>
                    <a:cs typeface="Arial"/>
                    <a:sym typeface="Arial"/>
                  </a:rPr>
                  <a:t>…</a:t>
                </a:r>
                <a:endParaRPr/>
              </a:p>
            </p:txBody>
          </p:sp>
          <p:sp>
            <p:nvSpPr>
              <p:cNvPr id="110" name="Google Shape;110;p6"/>
              <p:cNvSpPr txBox="1"/>
              <p:nvPr/>
            </p:nvSpPr>
            <p:spPr>
              <a:xfrm>
                <a:off x="4849615" y="2493686"/>
                <a:ext cx="54373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800" u="none" cap="none" strike="noStrike">
                    <a:solidFill>
                      <a:srgbClr val="000000"/>
                    </a:solidFill>
                    <a:latin typeface="Arial"/>
                    <a:ea typeface="Arial"/>
                    <a:cs typeface="Arial"/>
                    <a:sym typeface="Arial"/>
                  </a:rPr>
                  <a:t>…</a:t>
                </a:r>
                <a:endParaRPr/>
              </a:p>
            </p:txBody>
          </p:sp>
          <p:sp>
            <p:nvSpPr>
              <p:cNvPr id="111" name="Google Shape;111;p6"/>
              <p:cNvSpPr txBox="1"/>
              <p:nvPr/>
            </p:nvSpPr>
            <p:spPr>
              <a:xfrm>
                <a:off x="4849615" y="3383997"/>
                <a:ext cx="54373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800" u="none" cap="none" strike="noStrike">
                    <a:solidFill>
                      <a:srgbClr val="000000"/>
                    </a:solidFill>
                    <a:latin typeface="Arial"/>
                    <a:ea typeface="Arial"/>
                    <a:cs typeface="Arial"/>
                    <a:sym typeface="Arial"/>
                  </a:rPr>
                  <a:t>…</a:t>
                </a:r>
                <a:endParaRPr/>
              </a:p>
            </p:txBody>
          </p:sp>
        </p:grpSp>
      </p:grpSp>
      <p:sp>
        <p:nvSpPr>
          <p:cNvPr id="112" name="Google Shape;112;p6"/>
          <p:cNvSpPr txBox="1"/>
          <p:nvPr/>
        </p:nvSpPr>
        <p:spPr>
          <a:xfrm>
            <a:off x="6846321" y="2743573"/>
            <a:ext cx="2289993" cy="57708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050" u="none" cap="none" strike="noStrike">
                <a:solidFill>
                  <a:schemeClr val="dk2"/>
                </a:solidFill>
                <a:latin typeface="Proxima Nova"/>
                <a:ea typeface="Proxima Nova"/>
                <a:cs typeface="Proxima Nova"/>
                <a:sym typeface="Proxima Nova"/>
              </a:rPr>
              <a:t>“lght”</a:t>
            </a:r>
            <a:endParaRPr/>
          </a:p>
          <a:p>
            <a:pPr indent="0" lvl="0" marL="0" marR="0" rtl="0" algn="ctr">
              <a:lnSpc>
                <a:spcPct val="100000"/>
              </a:lnSpc>
              <a:spcBef>
                <a:spcPts val="0"/>
              </a:spcBef>
              <a:spcAft>
                <a:spcPts val="0"/>
              </a:spcAft>
              <a:buNone/>
            </a:pPr>
            <a:r>
              <a:rPr b="0" i="0" lang="en-GB" sz="1050" u="none" cap="none" strike="noStrike">
                <a:solidFill>
                  <a:schemeClr val="dk2"/>
                </a:solidFill>
                <a:latin typeface="Proxima Nova"/>
                <a:ea typeface="Proxima Nova"/>
                <a:cs typeface="Proxima Nova"/>
                <a:sym typeface="Proxima Nova"/>
              </a:rPr>
              <a:t>Lightning time series</a:t>
            </a:r>
            <a:endParaRPr/>
          </a:p>
          <a:p>
            <a:pPr indent="0" lvl="0" marL="0" marR="0" rtl="0" algn="ctr">
              <a:lnSpc>
                <a:spcPct val="100000"/>
              </a:lnSpc>
              <a:spcBef>
                <a:spcPts val="0"/>
              </a:spcBef>
              <a:spcAft>
                <a:spcPts val="0"/>
              </a:spcAft>
              <a:buNone/>
            </a:pPr>
            <a:r>
              <a:rPr b="0" i="0" lang="en-GB" sz="1050" u="none" cap="none" strike="noStrike">
                <a:solidFill>
                  <a:schemeClr val="dk2"/>
                </a:solidFill>
                <a:latin typeface="Proxima Nova"/>
                <a:ea typeface="Proxima Nova"/>
                <a:cs typeface="Proxima Nova"/>
                <a:sym typeface="Proxima Nova"/>
              </a:rPr>
              <a:t>(N, 5) array</a:t>
            </a:r>
            <a:endParaRPr/>
          </a:p>
        </p:txBody>
      </p:sp>
      <p:sp>
        <p:nvSpPr>
          <p:cNvPr id="113" name="Google Shape;113;p6"/>
          <p:cNvSpPr/>
          <p:nvPr/>
        </p:nvSpPr>
        <p:spPr>
          <a:xfrm rot="-5400000">
            <a:off x="2321496" y="3890389"/>
            <a:ext cx="146313" cy="821642"/>
          </a:xfrm>
          <a:prstGeom prst="lef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4" name="Google Shape;114;p6"/>
          <p:cNvSpPr txBox="1"/>
          <p:nvPr/>
        </p:nvSpPr>
        <p:spPr>
          <a:xfrm>
            <a:off x="2104825" y="4351385"/>
            <a:ext cx="584076" cy="25391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050" u="none" cap="none" strike="noStrike">
                <a:solidFill>
                  <a:schemeClr val="dk2"/>
                </a:solidFill>
                <a:latin typeface="Proxima Nova"/>
                <a:ea typeface="Proxima Nova"/>
                <a:cs typeface="Proxima Nova"/>
                <a:sym typeface="Proxima Nova"/>
              </a:rPr>
              <a:t>5 mins</a:t>
            </a:r>
            <a:endParaRPr/>
          </a:p>
        </p:txBody>
      </p:sp>
      <p:pic>
        <p:nvPicPr>
          <p:cNvPr descr="A table with numbers and symbols&#10;&#10;AI-generated content may be incorrect." id="115" name="Google Shape;115;p6"/>
          <p:cNvPicPr preferRelativeResize="0"/>
          <p:nvPr/>
        </p:nvPicPr>
        <p:blipFill rotWithShape="1">
          <a:blip r:embed="rId5">
            <a:alphaModFix/>
          </a:blip>
          <a:srcRect b="0" l="0" r="0" t="0"/>
          <a:stretch/>
        </p:blipFill>
        <p:spPr>
          <a:xfrm>
            <a:off x="6846321" y="3268640"/>
            <a:ext cx="2297679" cy="18574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2243550" y="125108"/>
            <a:ext cx="4416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tasks</a:t>
            </a:r>
            <a:endParaRPr/>
          </a:p>
        </p:txBody>
      </p:sp>
      <p:sp>
        <p:nvSpPr>
          <p:cNvPr id="121" name="Google Shape;121;p7"/>
          <p:cNvSpPr txBox="1"/>
          <p:nvPr>
            <p:ph idx="1" type="body"/>
          </p:nvPr>
        </p:nvSpPr>
        <p:spPr>
          <a:xfrm>
            <a:off x="311700" y="1273649"/>
            <a:ext cx="8279700" cy="978445"/>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852"/>
              <a:buNone/>
            </a:pPr>
            <a:r>
              <a:rPr lang="en-GB" sz="1495"/>
              <a:t>Your first task will be, given a sequence of 12 “vil” images from </a:t>
            </a:r>
            <a:r>
              <a:rPr b="1" lang="en-GB" sz="1495">
                <a:solidFill>
                  <a:schemeClr val="dk1"/>
                </a:solidFill>
              </a:rPr>
              <a:t>a single storm</a:t>
            </a:r>
            <a:r>
              <a:rPr lang="en-GB" sz="1495"/>
              <a:t>, generate a</a:t>
            </a:r>
            <a:r>
              <a:rPr b="1" lang="en-GB" sz="1495">
                <a:solidFill>
                  <a:schemeClr val="dk1"/>
                </a:solidFill>
              </a:rPr>
              <a:t> ML/DL-based solution</a:t>
            </a:r>
            <a:r>
              <a:rPr lang="en-GB" sz="1495"/>
              <a:t> able to generate </a:t>
            </a:r>
            <a:r>
              <a:rPr b="1" lang="en-GB" sz="1495">
                <a:solidFill>
                  <a:schemeClr val="dk1"/>
                </a:solidFill>
              </a:rPr>
              <a:t>12 future “vil” image predictions</a:t>
            </a:r>
            <a:r>
              <a:rPr lang="en-GB" sz="1495"/>
              <a:t> based on these input images:</a:t>
            </a:r>
            <a:endParaRPr/>
          </a:p>
        </p:txBody>
      </p:sp>
      <p:sp>
        <p:nvSpPr>
          <p:cNvPr id="122" name="Google Shape;122;p7"/>
          <p:cNvSpPr txBox="1"/>
          <p:nvPr/>
        </p:nvSpPr>
        <p:spPr>
          <a:xfrm>
            <a:off x="4794999" y="4705034"/>
            <a:ext cx="2562600"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1" i="0" lang="en-GB" sz="1495" u="none" cap="none" strike="noStrike">
                <a:solidFill>
                  <a:schemeClr val="dk1"/>
                </a:solidFill>
                <a:latin typeface="Proxima Nova"/>
                <a:ea typeface="Proxima Nova"/>
                <a:cs typeface="Proxima Nova"/>
                <a:sym typeface="Proxima Nova"/>
              </a:rPr>
              <a:t>your predictions</a:t>
            </a:r>
            <a:endParaRPr b="1" i="0" sz="1400" u="none" cap="none" strike="noStrike">
              <a:solidFill>
                <a:schemeClr val="dk1"/>
              </a:solidFill>
              <a:latin typeface="Arial"/>
              <a:ea typeface="Arial"/>
              <a:cs typeface="Arial"/>
              <a:sym typeface="Arial"/>
            </a:endParaRPr>
          </a:p>
        </p:txBody>
      </p:sp>
      <p:sp>
        <p:nvSpPr>
          <p:cNvPr id="123" name="Google Shape;123;p7"/>
          <p:cNvSpPr txBox="1"/>
          <p:nvPr/>
        </p:nvSpPr>
        <p:spPr>
          <a:xfrm>
            <a:off x="1510153" y="4705034"/>
            <a:ext cx="3115095"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0" i="0" lang="en-GB" sz="1495" u="none" cap="none" strike="noStrike">
                <a:solidFill>
                  <a:schemeClr val="dk2"/>
                </a:solidFill>
                <a:latin typeface="Proxima Nova"/>
                <a:ea typeface="Proxima Nova"/>
                <a:cs typeface="Proxima Nova"/>
                <a:sym typeface="Proxima Nova"/>
              </a:rPr>
              <a:t>input data (for one storm)</a:t>
            </a:r>
            <a:endParaRPr b="0" i="0" sz="1400" u="none" cap="none" strike="noStrike">
              <a:solidFill>
                <a:schemeClr val="dk2"/>
              </a:solidFill>
              <a:latin typeface="Arial"/>
              <a:ea typeface="Arial"/>
              <a:cs typeface="Arial"/>
              <a:sym typeface="Arial"/>
            </a:endParaRPr>
          </a:p>
        </p:txBody>
      </p:sp>
      <p:sp>
        <p:nvSpPr>
          <p:cNvPr id="124" name="Google Shape;124;p7"/>
          <p:cNvSpPr txBox="1"/>
          <p:nvPr/>
        </p:nvSpPr>
        <p:spPr>
          <a:xfrm>
            <a:off x="137160" y="740880"/>
            <a:ext cx="1426242" cy="68816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ebas Neue"/>
              <a:buNone/>
            </a:pPr>
            <a:r>
              <a:rPr b="1" i="0" lang="en-GB" sz="3600" u="none" cap="none" strike="noStrike">
                <a:solidFill>
                  <a:schemeClr val="dk1"/>
                </a:solidFill>
                <a:latin typeface="Bebas Neue"/>
                <a:ea typeface="Bebas Neue"/>
                <a:cs typeface="Bebas Neue"/>
                <a:sym typeface="Bebas Neue"/>
              </a:rPr>
              <a:t>Task 1a</a:t>
            </a:r>
            <a:endParaRPr/>
          </a:p>
        </p:txBody>
      </p:sp>
      <p:sp>
        <p:nvSpPr>
          <p:cNvPr id="125" name="Google Shape;125;p7"/>
          <p:cNvSpPr/>
          <p:nvPr/>
        </p:nvSpPr>
        <p:spPr>
          <a:xfrm>
            <a:off x="137160" y="740880"/>
            <a:ext cx="8695140" cy="144520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26" name="Google Shape;126;p7"/>
          <p:cNvGrpSpPr/>
          <p:nvPr/>
        </p:nvGrpSpPr>
        <p:grpSpPr>
          <a:xfrm>
            <a:off x="1676064" y="3900129"/>
            <a:ext cx="5536607" cy="546658"/>
            <a:chOff x="1633676" y="3900129"/>
            <a:chExt cx="5536607" cy="546658"/>
          </a:xfrm>
        </p:grpSpPr>
        <p:grpSp>
          <p:nvGrpSpPr>
            <p:cNvPr id="127" name="Google Shape;127;p7"/>
            <p:cNvGrpSpPr/>
            <p:nvPr/>
          </p:nvGrpSpPr>
          <p:grpSpPr>
            <a:xfrm>
              <a:off x="1633676" y="3900129"/>
              <a:ext cx="2725605" cy="546658"/>
              <a:chOff x="562650" y="3906755"/>
              <a:chExt cx="2725605" cy="546658"/>
            </a:xfrm>
          </p:grpSpPr>
          <p:pic>
            <p:nvPicPr>
              <p:cNvPr descr="A group of images of different colors&#10;&#10;AI-generated content may be incorrect." id="128" name="Google Shape;128;p7"/>
              <p:cNvPicPr preferRelativeResize="0"/>
              <p:nvPr/>
            </p:nvPicPr>
            <p:blipFill rotWithShape="1">
              <a:blip r:embed="rId3">
                <a:alphaModFix/>
              </a:blip>
              <a:srcRect b="0" l="0" r="0" t="74692"/>
              <a:stretch/>
            </p:blipFill>
            <p:spPr>
              <a:xfrm>
                <a:off x="562650" y="3906755"/>
                <a:ext cx="1260000" cy="546658"/>
              </a:xfrm>
              <a:prstGeom prst="rect">
                <a:avLst/>
              </a:prstGeom>
              <a:noFill/>
              <a:ln>
                <a:noFill/>
              </a:ln>
            </p:spPr>
          </p:pic>
          <p:pic>
            <p:nvPicPr>
              <p:cNvPr descr="A collage of different colored squares&#10;&#10;AI-generated content may be incorrect." id="129" name="Google Shape;129;p7"/>
              <p:cNvPicPr preferRelativeResize="0"/>
              <p:nvPr/>
            </p:nvPicPr>
            <p:blipFill rotWithShape="1">
              <a:blip r:embed="rId4">
                <a:alphaModFix/>
              </a:blip>
              <a:srcRect b="0" l="0" r="0" t="74692"/>
              <a:stretch/>
            </p:blipFill>
            <p:spPr>
              <a:xfrm>
                <a:off x="2243549" y="3906755"/>
                <a:ext cx="1044706" cy="546658"/>
              </a:xfrm>
              <a:prstGeom prst="rect">
                <a:avLst/>
              </a:prstGeom>
              <a:noFill/>
              <a:ln>
                <a:noFill/>
              </a:ln>
            </p:spPr>
          </p:pic>
          <p:sp>
            <p:nvSpPr>
              <p:cNvPr id="130" name="Google Shape;130;p7"/>
              <p:cNvSpPr txBox="1"/>
              <p:nvPr/>
            </p:nvSpPr>
            <p:spPr>
              <a:xfrm>
                <a:off x="1818440" y="3966942"/>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grpSp>
        <p:grpSp>
          <p:nvGrpSpPr>
            <p:cNvPr id="131" name="Google Shape;131;p7"/>
            <p:cNvGrpSpPr/>
            <p:nvPr/>
          </p:nvGrpSpPr>
          <p:grpSpPr>
            <a:xfrm>
              <a:off x="4661667" y="3900129"/>
              <a:ext cx="2508616" cy="546658"/>
              <a:chOff x="6192936" y="3881301"/>
              <a:chExt cx="2508616" cy="546658"/>
            </a:xfrm>
          </p:grpSpPr>
          <p:pic>
            <p:nvPicPr>
              <p:cNvPr descr="A collage of different colored squares&#10;&#10;AI-generated content may be incorrect." id="132" name="Google Shape;132;p7"/>
              <p:cNvPicPr preferRelativeResize="0"/>
              <p:nvPr/>
            </p:nvPicPr>
            <p:blipFill rotWithShape="1">
              <a:blip r:embed="rId5">
                <a:alphaModFix amt="20000"/>
              </a:blip>
              <a:srcRect b="0" l="0" r="0" t="74692"/>
              <a:stretch/>
            </p:blipFill>
            <p:spPr>
              <a:xfrm>
                <a:off x="6192936" y="3881301"/>
                <a:ext cx="1044706" cy="546657"/>
              </a:xfrm>
              <a:prstGeom prst="rect">
                <a:avLst/>
              </a:prstGeom>
              <a:noFill/>
              <a:ln>
                <a:noFill/>
              </a:ln>
            </p:spPr>
          </p:pic>
          <p:pic>
            <p:nvPicPr>
              <p:cNvPr descr="A collage of different colors&#10;&#10;AI-generated content may be incorrect." id="133" name="Google Shape;133;p7"/>
              <p:cNvPicPr preferRelativeResize="0"/>
              <p:nvPr/>
            </p:nvPicPr>
            <p:blipFill rotWithShape="1">
              <a:blip r:embed="rId6">
                <a:alphaModFix amt="20000"/>
              </a:blip>
              <a:srcRect b="0" l="0" r="0" t="74692"/>
              <a:stretch/>
            </p:blipFill>
            <p:spPr>
              <a:xfrm>
                <a:off x="7656846" y="3881303"/>
                <a:ext cx="1044706" cy="546656"/>
              </a:xfrm>
              <a:prstGeom prst="rect">
                <a:avLst/>
              </a:prstGeom>
              <a:noFill/>
              <a:ln>
                <a:noFill/>
              </a:ln>
            </p:spPr>
          </p:pic>
          <p:sp>
            <p:nvSpPr>
              <p:cNvPr id="134" name="Google Shape;134;p7"/>
              <p:cNvSpPr txBox="1"/>
              <p:nvPr/>
            </p:nvSpPr>
            <p:spPr>
              <a:xfrm>
                <a:off x="7233432" y="3941488"/>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grpSp>
      </p:grpSp>
      <p:cxnSp>
        <p:nvCxnSpPr>
          <p:cNvPr id="135" name="Google Shape;135;p7"/>
          <p:cNvCxnSpPr/>
          <p:nvPr/>
        </p:nvCxnSpPr>
        <p:spPr>
          <a:xfrm>
            <a:off x="1650684" y="4735600"/>
            <a:ext cx="2834035" cy="0"/>
          </a:xfrm>
          <a:prstGeom prst="straightConnector1">
            <a:avLst/>
          </a:prstGeom>
          <a:noFill/>
          <a:ln cap="flat" cmpd="sng" w="19050">
            <a:solidFill>
              <a:schemeClr val="dk2"/>
            </a:solidFill>
            <a:prstDash val="solid"/>
            <a:round/>
            <a:headEnd len="med" w="med" type="oval"/>
            <a:tailEnd len="med" w="med" type="oval"/>
          </a:ln>
        </p:spPr>
      </p:cxnSp>
      <p:cxnSp>
        <p:nvCxnSpPr>
          <p:cNvPr id="136" name="Google Shape;136;p7"/>
          <p:cNvCxnSpPr/>
          <p:nvPr/>
        </p:nvCxnSpPr>
        <p:spPr>
          <a:xfrm>
            <a:off x="4659282" y="4735600"/>
            <a:ext cx="2834035" cy="0"/>
          </a:xfrm>
          <a:prstGeom prst="straightConnector1">
            <a:avLst/>
          </a:prstGeom>
          <a:noFill/>
          <a:ln cap="flat" cmpd="sng" w="19050">
            <a:solidFill>
              <a:schemeClr val="dk1"/>
            </a:solidFill>
            <a:prstDash val="solid"/>
            <a:round/>
            <a:headEnd len="med" w="med" type="oval"/>
            <a:tailEnd len="med" w="med" type="oval"/>
          </a:ln>
        </p:spPr>
      </p:cxnSp>
      <p:sp>
        <p:nvSpPr>
          <p:cNvPr id="137" name="Google Shape;137;p7"/>
          <p:cNvSpPr txBox="1"/>
          <p:nvPr/>
        </p:nvSpPr>
        <p:spPr>
          <a:xfrm>
            <a:off x="1798097" y="4381523"/>
            <a:ext cx="698185"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1</a:t>
            </a:r>
            <a:endParaRPr b="0" i="0" sz="900" u="none" cap="none" strike="noStrike">
              <a:solidFill>
                <a:schemeClr val="dk2"/>
              </a:solidFill>
              <a:latin typeface="Arial"/>
              <a:ea typeface="Arial"/>
              <a:cs typeface="Arial"/>
              <a:sym typeface="Arial"/>
            </a:endParaRPr>
          </a:p>
        </p:txBody>
      </p:sp>
      <p:sp>
        <p:nvSpPr>
          <p:cNvPr id="138" name="Google Shape;138;p7"/>
          <p:cNvSpPr txBox="1"/>
          <p:nvPr/>
        </p:nvSpPr>
        <p:spPr>
          <a:xfrm>
            <a:off x="3816814" y="4381523"/>
            <a:ext cx="698185"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12</a:t>
            </a:r>
            <a:endParaRPr b="0" i="0" sz="900" u="none" cap="none" strike="noStrike">
              <a:solidFill>
                <a:schemeClr val="dk2"/>
              </a:solidFill>
              <a:latin typeface="Arial"/>
              <a:ea typeface="Arial"/>
              <a:cs typeface="Arial"/>
              <a:sym typeface="Arial"/>
            </a:endParaRPr>
          </a:p>
        </p:txBody>
      </p:sp>
      <p:sp>
        <p:nvSpPr>
          <p:cNvPr id="139" name="Google Shape;139;p7"/>
          <p:cNvSpPr txBox="1"/>
          <p:nvPr/>
        </p:nvSpPr>
        <p:spPr>
          <a:xfrm>
            <a:off x="4593725" y="4381523"/>
            <a:ext cx="698185"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13</a:t>
            </a:r>
            <a:endParaRPr b="0" i="0" sz="900" u="none" cap="none" strike="noStrike">
              <a:solidFill>
                <a:schemeClr val="dk2"/>
              </a:solidFill>
              <a:latin typeface="Arial"/>
              <a:ea typeface="Arial"/>
              <a:cs typeface="Arial"/>
              <a:sym typeface="Arial"/>
            </a:endParaRPr>
          </a:p>
        </p:txBody>
      </p:sp>
      <p:sp>
        <p:nvSpPr>
          <p:cNvPr id="140" name="Google Shape;140;p7"/>
          <p:cNvSpPr txBox="1"/>
          <p:nvPr/>
        </p:nvSpPr>
        <p:spPr>
          <a:xfrm>
            <a:off x="6613867" y="4381523"/>
            <a:ext cx="741430"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24</a:t>
            </a:r>
            <a:endParaRPr b="0" i="0" sz="900" u="none" cap="none" strike="noStrike">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type="title"/>
          </p:nvPr>
        </p:nvSpPr>
        <p:spPr>
          <a:xfrm>
            <a:off x="2243550" y="125108"/>
            <a:ext cx="4416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tasks</a:t>
            </a:r>
            <a:endParaRPr/>
          </a:p>
        </p:txBody>
      </p:sp>
      <p:sp>
        <p:nvSpPr>
          <p:cNvPr id="146" name="Google Shape;146;p8"/>
          <p:cNvSpPr txBox="1"/>
          <p:nvPr>
            <p:ph idx="1" type="body"/>
          </p:nvPr>
        </p:nvSpPr>
        <p:spPr>
          <a:xfrm>
            <a:off x="311700" y="1273649"/>
            <a:ext cx="8279700" cy="978445"/>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852"/>
              <a:buNone/>
            </a:pPr>
            <a:r>
              <a:rPr lang="en-GB" sz="1495"/>
              <a:t>Given a sequence of 12 “vis”, “ir069”, “ir107”, and “vil” images from </a:t>
            </a:r>
            <a:r>
              <a:rPr b="1" lang="en-GB" sz="1495">
                <a:solidFill>
                  <a:schemeClr val="dk1"/>
                </a:solidFill>
              </a:rPr>
              <a:t>a single storm</a:t>
            </a:r>
            <a:r>
              <a:rPr lang="en-GB" sz="1495"/>
              <a:t>, generate a</a:t>
            </a:r>
            <a:r>
              <a:rPr b="1" lang="en-GB" sz="1495">
                <a:solidFill>
                  <a:schemeClr val="dk1"/>
                </a:solidFill>
              </a:rPr>
              <a:t> ML/DL-based solution</a:t>
            </a:r>
            <a:r>
              <a:rPr lang="en-GB" sz="1495"/>
              <a:t> able to generate </a:t>
            </a:r>
            <a:r>
              <a:rPr b="1" lang="en-GB" sz="1495">
                <a:solidFill>
                  <a:schemeClr val="dk1"/>
                </a:solidFill>
              </a:rPr>
              <a:t>12 future “vil” image predictions</a:t>
            </a:r>
            <a:r>
              <a:rPr lang="en-GB" sz="1495"/>
              <a:t> based on these input images. Compare your predictions to the predictions from your model from Task 1A.</a:t>
            </a:r>
            <a:endParaRPr/>
          </a:p>
        </p:txBody>
      </p:sp>
      <p:sp>
        <p:nvSpPr>
          <p:cNvPr id="147" name="Google Shape;147;p8"/>
          <p:cNvSpPr txBox="1"/>
          <p:nvPr/>
        </p:nvSpPr>
        <p:spPr>
          <a:xfrm>
            <a:off x="137160" y="740880"/>
            <a:ext cx="1426242" cy="68816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ebas Neue"/>
              <a:buNone/>
            </a:pPr>
            <a:r>
              <a:rPr b="1" i="0" lang="en-GB" sz="3600" u="none" cap="none" strike="noStrike">
                <a:solidFill>
                  <a:schemeClr val="dk1"/>
                </a:solidFill>
                <a:latin typeface="Bebas Neue"/>
                <a:ea typeface="Bebas Neue"/>
                <a:cs typeface="Bebas Neue"/>
                <a:sym typeface="Bebas Neue"/>
              </a:rPr>
              <a:t>Task 1B</a:t>
            </a:r>
            <a:endParaRPr/>
          </a:p>
        </p:txBody>
      </p:sp>
      <p:sp>
        <p:nvSpPr>
          <p:cNvPr id="148" name="Google Shape;148;p8"/>
          <p:cNvSpPr/>
          <p:nvPr/>
        </p:nvSpPr>
        <p:spPr>
          <a:xfrm>
            <a:off x="137160" y="740880"/>
            <a:ext cx="8695140" cy="144520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p8"/>
          <p:cNvSpPr txBox="1"/>
          <p:nvPr/>
        </p:nvSpPr>
        <p:spPr>
          <a:xfrm>
            <a:off x="4794999" y="4705034"/>
            <a:ext cx="2562600"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1" i="0" lang="en-GB" sz="1495" u="none" cap="none" strike="noStrike">
                <a:solidFill>
                  <a:schemeClr val="dk1"/>
                </a:solidFill>
                <a:latin typeface="Proxima Nova"/>
                <a:ea typeface="Proxima Nova"/>
                <a:cs typeface="Proxima Nova"/>
                <a:sym typeface="Proxima Nova"/>
              </a:rPr>
              <a:t>your predictions</a:t>
            </a:r>
            <a:endParaRPr b="1" i="0" sz="1400" u="none" cap="none" strike="noStrike">
              <a:solidFill>
                <a:schemeClr val="dk1"/>
              </a:solidFill>
              <a:latin typeface="Arial"/>
              <a:ea typeface="Arial"/>
              <a:cs typeface="Arial"/>
              <a:sym typeface="Arial"/>
            </a:endParaRPr>
          </a:p>
        </p:txBody>
      </p:sp>
      <p:sp>
        <p:nvSpPr>
          <p:cNvPr id="150" name="Google Shape;150;p8"/>
          <p:cNvSpPr txBox="1"/>
          <p:nvPr/>
        </p:nvSpPr>
        <p:spPr>
          <a:xfrm>
            <a:off x="1510153" y="4705034"/>
            <a:ext cx="3115095"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0" i="0" lang="en-GB" sz="1495" u="none" cap="none" strike="noStrike">
                <a:solidFill>
                  <a:schemeClr val="dk2"/>
                </a:solidFill>
                <a:latin typeface="Proxima Nova"/>
                <a:ea typeface="Proxima Nova"/>
                <a:cs typeface="Proxima Nova"/>
                <a:sym typeface="Proxima Nova"/>
              </a:rPr>
              <a:t>input data (for one storm)</a:t>
            </a:r>
            <a:endParaRPr b="0" i="0" sz="1400" u="none" cap="none" strike="noStrike">
              <a:solidFill>
                <a:schemeClr val="dk2"/>
              </a:solidFill>
              <a:latin typeface="Arial"/>
              <a:ea typeface="Arial"/>
              <a:cs typeface="Arial"/>
              <a:sym typeface="Arial"/>
            </a:endParaRPr>
          </a:p>
        </p:txBody>
      </p:sp>
      <p:grpSp>
        <p:nvGrpSpPr>
          <p:cNvPr id="151" name="Google Shape;151;p8"/>
          <p:cNvGrpSpPr/>
          <p:nvPr/>
        </p:nvGrpSpPr>
        <p:grpSpPr>
          <a:xfrm>
            <a:off x="1676064" y="2266504"/>
            <a:ext cx="5536607" cy="2180283"/>
            <a:chOff x="1633676" y="2266504"/>
            <a:chExt cx="5536607" cy="2180283"/>
          </a:xfrm>
        </p:grpSpPr>
        <p:grpSp>
          <p:nvGrpSpPr>
            <p:cNvPr id="152" name="Google Shape;152;p8"/>
            <p:cNvGrpSpPr/>
            <p:nvPr/>
          </p:nvGrpSpPr>
          <p:grpSpPr>
            <a:xfrm>
              <a:off x="1633676" y="2266504"/>
              <a:ext cx="2725605" cy="2180283"/>
              <a:chOff x="562650" y="2273130"/>
              <a:chExt cx="2725605" cy="2180283"/>
            </a:xfrm>
          </p:grpSpPr>
          <p:pic>
            <p:nvPicPr>
              <p:cNvPr descr="A group of images of different colors&#10;&#10;AI-generated content may be incorrect." id="153" name="Google Shape;153;p8"/>
              <p:cNvPicPr preferRelativeResize="0"/>
              <p:nvPr/>
            </p:nvPicPr>
            <p:blipFill rotWithShape="1">
              <a:blip r:embed="rId3">
                <a:alphaModFix/>
              </a:blip>
              <a:srcRect b="0" l="0" r="0" t="0"/>
              <a:stretch/>
            </p:blipFill>
            <p:spPr>
              <a:xfrm>
                <a:off x="562650" y="2293413"/>
                <a:ext cx="1260000" cy="2160000"/>
              </a:xfrm>
              <a:prstGeom prst="rect">
                <a:avLst/>
              </a:prstGeom>
              <a:noFill/>
              <a:ln>
                <a:noFill/>
              </a:ln>
            </p:spPr>
          </p:pic>
          <p:pic>
            <p:nvPicPr>
              <p:cNvPr descr="A collage of different colored squares&#10;&#10;AI-generated content may be incorrect." id="154" name="Google Shape;154;p8"/>
              <p:cNvPicPr preferRelativeResize="0"/>
              <p:nvPr/>
            </p:nvPicPr>
            <p:blipFill rotWithShape="1">
              <a:blip r:embed="rId4">
                <a:alphaModFix/>
              </a:blip>
              <a:srcRect b="0" l="0" r="0" t="0"/>
              <a:stretch/>
            </p:blipFill>
            <p:spPr>
              <a:xfrm>
                <a:off x="2243549" y="2293413"/>
                <a:ext cx="1044706" cy="2160000"/>
              </a:xfrm>
              <a:prstGeom prst="rect">
                <a:avLst/>
              </a:prstGeom>
              <a:noFill/>
              <a:ln>
                <a:noFill/>
              </a:ln>
            </p:spPr>
          </p:pic>
          <p:grpSp>
            <p:nvGrpSpPr>
              <p:cNvPr id="155" name="Google Shape;155;p8"/>
              <p:cNvGrpSpPr/>
              <p:nvPr/>
            </p:nvGrpSpPr>
            <p:grpSpPr>
              <a:xfrm>
                <a:off x="1818440" y="2273130"/>
                <a:ext cx="441146" cy="2093922"/>
                <a:chOff x="1818440" y="2273130"/>
                <a:chExt cx="441146" cy="2093922"/>
              </a:xfrm>
            </p:grpSpPr>
            <p:sp>
              <p:nvSpPr>
                <p:cNvPr id="156" name="Google Shape;156;p8"/>
                <p:cNvSpPr txBox="1"/>
                <p:nvPr/>
              </p:nvSpPr>
              <p:spPr>
                <a:xfrm>
                  <a:off x="1818440" y="2273130"/>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157" name="Google Shape;157;p8"/>
                <p:cNvSpPr txBox="1"/>
                <p:nvPr/>
              </p:nvSpPr>
              <p:spPr>
                <a:xfrm>
                  <a:off x="1818440" y="2837734"/>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158" name="Google Shape;158;p8"/>
                <p:cNvSpPr txBox="1"/>
                <p:nvPr/>
              </p:nvSpPr>
              <p:spPr>
                <a:xfrm>
                  <a:off x="1818440" y="3402338"/>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159" name="Google Shape;159;p8"/>
                <p:cNvSpPr txBox="1"/>
                <p:nvPr/>
              </p:nvSpPr>
              <p:spPr>
                <a:xfrm>
                  <a:off x="1818440" y="3966942"/>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grpSp>
        </p:grpSp>
        <p:grpSp>
          <p:nvGrpSpPr>
            <p:cNvPr id="160" name="Google Shape;160;p8"/>
            <p:cNvGrpSpPr/>
            <p:nvPr/>
          </p:nvGrpSpPr>
          <p:grpSpPr>
            <a:xfrm>
              <a:off x="4661667" y="3900129"/>
              <a:ext cx="2508616" cy="546658"/>
              <a:chOff x="6192936" y="3881301"/>
              <a:chExt cx="2508616" cy="546658"/>
            </a:xfrm>
          </p:grpSpPr>
          <p:pic>
            <p:nvPicPr>
              <p:cNvPr descr="A collage of different colored squares&#10;&#10;AI-generated content may be incorrect." id="161" name="Google Shape;161;p8"/>
              <p:cNvPicPr preferRelativeResize="0"/>
              <p:nvPr/>
            </p:nvPicPr>
            <p:blipFill rotWithShape="1">
              <a:blip r:embed="rId5">
                <a:alphaModFix amt="20000"/>
              </a:blip>
              <a:srcRect b="0" l="0" r="0" t="74692"/>
              <a:stretch/>
            </p:blipFill>
            <p:spPr>
              <a:xfrm>
                <a:off x="6192936" y="3881301"/>
                <a:ext cx="1044706" cy="546657"/>
              </a:xfrm>
              <a:prstGeom prst="rect">
                <a:avLst/>
              </a:prstGeom>
              <a:noFill/>
              <a:ln>
                <a:noFill/>
              </a:ln>
            </p:spPr>
          </p:pic>
          <p:pic>
            <p:nvPicPr>
              <p:cNvPr descr="A collage of different colors&#10;&#10;AI-generated content may be incorrect." id="162" name="Google Shape;162;p8"/>
              <p:cNvPicPr preferRelativeResize="0"/>
              <p:nvPr/>
            </p:nvPicPr>
            <p:blipFill rotWithShape="1">
              <a:blip r:embed="rId6">
                <a:alphaModFix amt="20000"/>
              </a:blip>
              <a:srcRect b="0" l="0" r="0" t="74692"/>
              <a:stretch/>
            </p:blipFill>
            <p:spPr>
              <a:xfrm>
                <a:off x="7656846" y="3881303"/>
                <a:ext cx="1044706" cy="546656"/>
              </a:xfrm>
              <a:prstGeom prst="rect">
                <a:avLst/>
              </a:prstGeom>
              <a:noFill/>
              <a:ln>
                <a:noFill/>
              </a:ln>
            </p:spPr>
          </p:pic>
          <p:sp>
            <p:nvSpPr>
              <p:cNvPr id="163" name="Google Shape;163;p8"/>
              <p:cNvSpPr txBox="1"/>
              <p:nvPr/>
            </p:nvSpPr>
            <p:spPr>
              <a:xfrm>
                <a:off x="7233432" y="3941488"/>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grpSp>
      </p:grpSp>
      <p:cxnSp>
        <p:nvCxnSpPr>
          <p:cNvPr id="164" name="Google Shape;164;p8"/>
          <p:cNvCxnSpPr/>
          <p:nvPr/>
        </p:nvCxnSpPr>
        <p:spPr>
          <a:xfrm>
            <a:off x="1650684" y="4735600"/>
            <a:ext cx="2834035" cy="0"/>
          </a:xfrm>
          <a:prstGeom prst="straightConnector1">
            <a:avLst/>
          </a:prstGeom>
          <a:noFill/>
          <a:ln cap="flat" cmpd="sng" w="19050">
            <a:solidFill>
              <a:schemeClr val="dk2"/>
            </a:solidFill>
            <a:prstDash val="solid"/>
            <a:round/>
            <a:headEnd len="med" w="med" type="oval"/>
            <a:tailEnd len="med" w="med" type="oval"/>
          </a:ln>
        </p:spPr>
      </p:cxnSp>
      <p:cxnSp>
        <p:nvCxnSpPr>
          <p:cNvPr id="165" name="Google Shape;165;p8"/>
          <p:cNvCxnSpPr/>
          <p:nvPr/>
        </p:nvCxnSpPr>
        <p:spPr>
          <a:xfrm>
            <a:off x="4659282" y="4735600"/>
            <a:ext cx="2834035" cy="0"/>
          </a:xfrm>
          <a:prstGeom prst="straightConnector1">
            <a:avLst/>
          </a:prstGeom>
          <a:noFill/>
          <a:ln cap="flat" cmpd="sng" w="19050">
            <a:solidFill>
              <a:schemeClr val="dk1"/>
            </a:solidFill>
            <a:prstDash val="solid"/>
            <a:round/>
            <a:headEnd len="med" w="med" type="oval"/>
            <a:tailEnd len="med" w="med" type="oval"/>
          </a:ln>
        </p:spPr>
      </p:cxnSp>
      <p:sp>
        <p:nvSpPr>
          <p:cNvPr id="166" name="Google Shape;166;p8"/>
          <p:cNvSpPr txBox="1"/>
          <p:nvPr/>
        </p:nvSpPr>
        <p:spPr>
          <a:xfrm>
            <a:off x="1798097" y="4381523"/>
            <a:ext cx="698185"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1</a:t>
            </a:r>
            <a:endParaRPr b="0" i="0" sz="900" u="none" cap="none" strike="noStrike">
              <a:solidFill>
                <a:schemeClr val="dk2"/>
              </a:solidFill>
              <a:latin typeface="Arial"/>
              <a:ea typeface="Arial"/>
              <a:cs typeface="Arial"/>
              <a:sym typeface="Arial"/>
            </a:endParaRPr>
          </a:p>
        </p:txBody>
      </p:sp>
      <p:sp>
        <p:nvSpPr>
          <p:cNvPr id="167" name="Google Shape;167;p8"/>
          <p:cNvSpPr txBox="1"/>
          <p:nvPr/>
        </p:nvSpPr>
        <p:spPr>
          <a:xfrm>
            <a:off x="3816814" y="4381523"/>
            <a:ext cx="698185"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12</a:t>
            </a:r>
            <a:endParaRPr b="0" i="0" sz="900" u="none" cap="none" strike="noStrike">
              <a:solidFill>
                <a:schemeClr val="dk2"/>
              </a:solidFill>
              <a:latin typeface="Arial"/>
              <a:ea typeface="Arial"/>
              <a:cs typeface="Arial"/>
              <a:sym typeface="Arial"/>
            </a:endParaRPr>
          </a:p>
        </p:txBody>
      </p:sp>
      <p:sp>
        <p:nvSpPr>
          <p:cNvPr id="168" name="Google Shape;168;p8"/>
          <p:cNvSpPr txBox="1"/>
          <p:nvPr/>
        </p:nvSpPr>
        <p:spPr>
          <a:xfrm>
            <a:off x="4593725" y="4381523"/>
            <a:ext cx="698185"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13</a:t>
            </a:r>
            <a:endParaRPr b="0" i="0" sz="900" u="none" cap="none" strike="noStrike">
              <a:solidFill>
                <a:schemeClr val="dk2"/>
              </a:solidFill>
              <a:latin typeface="Arial"/>
              <a:ea typeface="Arial"/>
              <a:cs typeface="Arial"/>
              <a:sym typeface="Arial"/>
            </a:endParaRPr>
          </a:p>
        </p:txBody>
      </p:sp>
      <p:sp>
        <p:nvSpPr>
          <p:cNvPr id="169" name="Google Shape;169;p8"/>
          <p:cNvSpPr txBox="1"/>
          <p:nvPr/>
        </p:nvSpPr>
        <p:spPr>
          <a:xfrm>
            <a:off x="6613867" y="4381523"/>
            <a:ext cx="741430" cy="500107"/>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GB" sz="1000" u="none" cap="none" strike="noStrike">
                <a:solidFill>
                  <a:schemeClr val="dk2"/>
                </a:solidFill>
                <a:latin typeface="Proxima Nova"/>
                <a:ea typeface="Proxima Nova"/>
                <a:cs typeface="Proxima Nova"/>
                <a:sym typeface="Proxima Nova"/>
              </a:rPr>
              <a:t>Frame 24</a:t>
            </a:r>
            <a:endParaRPr b="0" i="0" sz="900" u="none" cap="none" strike="noStrik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ph type="title"/>
          </p:nvPr>
        </p:nvSpPr>
        <p:spPr>
          <a:xfrm>
            <a:off x="2243550" y="125108"/>
            <a:ext cx="44160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tasks</a:t>
            </a:r>
            <a:endParaRPr/>
          </a:p>
        </p:txBody>
      </p:sp>
      <p:sp>
        <p:nvSpPr>
          <p:cNvPr id="175" name="Google Shape;175;p9"/>
          <p:cNvSpPr txBox="1"/>
          <p:nvPr>
            <p:ph idx="1" type="body"/>
          </p:nvPr>
        </p:nvSpPr>
        <p:spPr>
          <a:xfrm>
            <a:off x="311700" y="1273649"/>
            <a:ext cx="8279700" cy="978445"/>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852"/>
              <a:buNone/>
            </a:pPr>
            <a:r>
              <a:rPr lang="en-GB" sz="1495"/>
              <a:t>Your second task will be, given a sequence of “vis”, “ir069”, and “ir107” images from </a:t>
            </a:r>
            <a:r>
              <a:rPr b="1" lang="en-GB" sz="1495">
                <a:solidFill>
                  <a:schemeClr val="dk1"/>
                </a:solidFill>
              </a:rPr>
              <a:t>a single storm</a:t>
            </a:r>
            <a:r>
              <a:rPr lang="en-GB" sz="1495"/>
              <a:t>, generate a</a:t>
            </a:r>
            <a:r>
              <a:rPr b="1" lang="en-GB" sz="1495">
                <a:solidFill>
                  <a:schemeClr val="dk1"/>
                </a:solidFill>
              </a:rPr>
              <a:t> ML/DL-based solution</a:t>
            </a:r>
            <a:r>
              <a:rPr lang="en-GB" sz="1495"/>
              <a:t> able to generate </a:t>
            </a:r>
            <a:r>
              <a:rPr b="1" lang="en-GB" sz="1495">
                <a:solidFill>
                  <a:schemeClr val="dk1"/>
                </a:solidFill>
              </a:rPr>
              <a:t>the missing “vil” images </a:t>
            </a:r>
            <a:r>
              <a:rPr lang="en-GB" sz="1495"/>
              <a:t>based on these input images:</a:t>
            </a:r>
            <a:endParaRPr/>
          </a:p>
        </p:txBody>
      </p:sp>
      <p:sp>
        <p:nvSpPr>
          <p:cNvPr id="176" name="Google Shape;176;p9"/>
          <p:cNvSpPr txBox="1"/>
          <p:nvPr/>
        </p:nvSpPr>
        <p:spPr>
          <a:xfrm>
            <a:off x="137160" y="740880"/>
            <a:ext cx="1426242" cy="68816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ebas Neue"/>
              <a:buNone/>
            </a:pPr>
            <a:r>
              <a:rPr b="1" i="0" lang="en-GB" sz="3600" u="none" cap="none" strike="noStrike">
                <a:solidFill>
                  <a:schemeClr val="dk1"/>
                </a:solidFill>
                <a:latin typeface="Bebas Neue"/>
                <a:ea typeface="Bebas Neue"/>
                <a:cs typeface="Bebas Neue"/>
                <a:sym typeface="Bebas Neue"/>
              </a:rPr>
              <a:t>Task 2</a:t>
            </a:r>
            <a:endParaRPr/>
          </a:p>
        </p:txBody>
      </p:sp>
      <p:sp>
        <p:nvSpPr>
          <p:cNvPr id="177" name="Google Shape;177;p9"/>
          <p:cNvSpPr/>
          <p:nvPr/>
        </p:nvSpPr>
        <p:spPr>
          <a:xfrm>
            <a:off x="137160" y="740880"/>
            <a:ext cx="8695140" cy="144520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9"/>
          <p:cNvSpPr txBox="1"/>
          <p:nvPr/>
        </p:nvSpPr>
        <p:spPr>
          <a:xfrm>
            <a:off x="4213454" y="3978705"/>
            <a:ext cx="2562600"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1" i="0" lang="en-GB" sz="1495" u="none" cap="none" strike="noStrike">
                <a:solidFill>
                  <a:schemeClr val="dk1"/>
                </a:solidFill>
                <a:latin typeface="Proxima Nova"/>
                <a:ea typeface="Proxima Nova"/>
                <a:cs typeface="Proxima Nova"/>
                <a:sym typeface="Proxima Nova"/>
              </a:rPr>
              <a:t>your predictions</a:t>
            </a:r>
            <a:endParaRPr b="1" i="0" sz="1400" u="none" cap="none" strike="noStrike">
              <a:solidFill>
                <a:schemeClr val="dk1"/>
              </a:solidFill>
              <a:latin typeface="Arial"/>
              <a:ea typeface="Arial"/>
              <a:cs typeface="Arial"/>
              <a:sym typeface="Arial"/>
            </a:endParaRPr>
          </a:p>
        </p:txBody>
      </p:sp>
      <p:sp>
        <p:nvSpPr>
          <p:cNvPr id="179" name="Google Shape;179;p9"/>
          <p:cNvSpPr txBox="1"/>
          <p:nvPr/>
        </p:nvSpPr>
        <p:spPr>
          <a:xfrm>
            <a:off x="4213454" y="2718849"/>
            <a:ext cx="3115095" cy="580065"/>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495"/>
              <a:buFont typeface="Arial"/>
              <a:buNone/>
            </a:pPr>
            <a:r>
              <a:rPr b="0" i="0" lang="en-GB" sz="1495" u="none" cap="none" strike="noStrike">
                <a:solidFill>
                  <a:schemeClr val="dk2"/>
                </a:solidFill>
                <a:latin typeface="Proxima Nova"/>
                <a:ea typeface="Proxima Nova"/>
                <a:cs typeface="Proxima Nova"/>
                <a:sym typeface="Proxima Nova"/>
              </a:rPr>
              <a:t>input data (for one storm)</a:t>
            </a:r>
            <a:endParaRPr b="0" i="0" sz="1400" u="none" cap="none" strike="noStrike">
              <a:solidFill>
                <a:schemeClr val="dk2"/>
              </a:solidFill>
              <a:latin typeface="Arial"/>
              <a:ea typeface="Arial"/>
              <a:cs typeface="Arial"/>
              <a:sym typeface="Arial"/>
            </a:endParaRPr>
          </a:p>
        </p:txBody>
      </p:sp>
      <p:pic>
        <p:nvPicPr>
          <p:cNvPr descr="A group of images of different colors&#10;&#10;AI-generated content may be incorrect." id="180" name="Google Shape;180;p9"/>
          <p:cNvPicPr preferRelativeResize="0"/>
          <p:nvPr/>
        </p:nvPicPr>
        <p:blipFill rotWithShape="1">
          <a:blip r:embed="rId3">
            <a:alphaModFix/>
          </a:blip>
          <a:srcRect b="24176" l="0" r="0" t="0"/>
          <a:stretch/>
        </p:blipFill>
        <p:spPr>
          <a:xfrm>
            <a:off x="1676064" y="2286787"/>
            <a:ext cx="1260000" cy="1637800"/>
          </a:xfrm>
          <a:prstGeom prst="rect">
            <a:avLst/>
          </a:prstGeom>
          <a:noFill/>
          <a:ln>
            <a:noFill/>
          </a:ln>
        </p:spPr>
      </p:pic>
      <p:pic>
        <p:nvPicPr>
          <p:cNvPr descr="A collage of different colored squares&#10;&#10;AI-generated content may be incorrect." id="181" name="Google Shape;181;p9"/>
          <p:cNvPicPr preferRelativeResize="0"/>
          <p:nvPr/>
        </p:nvPicPr>
        <p:blipFill rotWithShape="1">
          <a:blip r:embed="rId4">
            <a:alphaModFix/>
          </a:blip>
          <a:srcRect b="24843" l="0" r="0" t="0"/>
          <a:stretch/>
        </p:blipFill>
        <p:spPr>
          <a:xfrm>
            <a:off x="3356963" y="2286787"/>
            <a:ext cx="1044706" cy="1623390"/>
          </a:xfrm>
          <a:prstGeom prst="rect">
            <a:avLst/>
          </a:prstGeom>
          <a:noFill/>
          <a:ln>
            <a:noFill/>
          </a:ln>
        </p:spPr>
      </p:pic>
      <p:grpSp>
        <p:nvGrpSpPr>
          <p:cNvPr id="182" name="Google Shape;182;p9"/>
          <p:cNvGrpSpPr/>
          <p:nvPr/>
        </p:nvGrpSpPr>
        <p:grpSpPr>
          <a:xfrm>
            <a:off x="2931854" y="2266504"/>
            <a:ext cx="441146" cy="2093922"/>
            <a:chOff x="1818440" y="2273130"/>
            <a:chExt cx="441146" cy="2093922"/>
          </a:xfrm>
        </p:grpSpPr>
        <p:sp>
          <p:nvSpPr>
            <p:cNvPr id="183" name="Google Shape;183;p9"/>
            <p:cNvSpPr txBox="1"/>
            <p:nvPr/>
          </p:nvSpPr>
          <p:spPr>
            <a:xfrm>
              <a:off x="1818440" y="2273130"/>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184" name="Google Shape;184;p9"/>
            <p:cNvSpPr txBox="1"/>
            <p:nvPr/>
          </p:nvSpPr>
          <p:spPr>
            <a:xfrm>
              <a:off x="1818440" y="2837734"/>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185" name="Google Shape;185;p9"/>
            <p:cNvSpPr txBox="1"/>
            <p:nvPr/>
          </p:nvSpPr>
          <p:spPr>
            <a:xfrm>
              <a:off x="1818440" y="3402338"/>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sp>
          <p:nvSpPr>
            <p:cNvPr id="186" name="Google Shape;186;p9"/>
            <p:cNvSpPr txBox="1"/>
            <p:nvPr/>
          </p:nvSpPr>
          <p:spPr>
            <a:xfrm>
              <a:off x="1818440" y="3966942"/>
              <a:ext cx="44114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rgbClr val="000000"/>
                  </a:solidFill>
                  <a:latin typeface="Arial"/>
                  <a:ea typeface="Arial"/>
                  <a:cs typeface="Arial"/>
                  <a:sym typeface="Arial"/>
                </a:rPr>
                <a:t>…</a:t>
              </a:r>
              <a:endParaRPr/>
            </a:p>
          </p:txBody>
        </p:sp>
      </p:grpSp>
      <p:pic>
        <p:nvPicPr>
          <p:cNvPr descr="A collage of different colored squares&#10;&#10;AI-generated content may be incorrect." id="187" name="Google Shape;187;p9"/>
          <p:cNvPicPr preferRelativeResize="0"/>
          <p:nvPr/>
        </p:nvPicPr>
        <p:blipFill rotWithShape="1">
          <a:blip r:embed="rId4">
            <a:alphaModFix amt="20000"/>
          </a:blip>
          <a:srcRect b="0" l="0" r="0" t="77171"/>
          <a:stretch/>
        </p:blipFill>
        <p:spPr>
          <a:xfrm>
            <a:off x="3356963" y="3953249"/>
            <a:ext cx="1044706" cy="493108"/>
          </a:xfrm>
          <a:prstGeom prst="rect">
            <a:avLst/>
          </a:prstGeom>
          <a:noFill/>
          <a:ln>
            <a:noFill/>
          </a:ln>
        </p:spPr>
      </p:pic>
      <p:pic>
        <p:nvPicPr>
          <p:cNvPr descr="A group of images of different colors&#10;&#10;AI-generated content may be incorrect." id="188" name="Google Shape;188;p9"/>
          <p:cNvPicPr preferRelativeResize="0"/>
          <p:nvPr/>
        </p:nvPicPr>
        <p:blipFill rotWithShape="1">
          <a:blip r:embed="rId3">
            <a:alphaModFix amt="20000"/>
          </a:blip>
          <a:srcRect b="0" l="0" r="0" t="76763"/>
          <a:stretch/>
        </p:blipFill>
        <p:spPr>
          <a:xfrm>
            <a:off x="1676064" y="3944441"/>
            <a:ext cx="1260000" cy="501916"/>
          </a:xfrm>
          <a:prstGeom prst="rect">
            <a:avLst/>
          </a:prstGeom>
          <a:noFill/>
          <a:ln>
            <a:noFill/>
          </a:ln>
        </p:spPr>
      </p:pic>
      <p:sp>
        <p:nvSpPr>
          <p:cNvPr id="189" name="Google Shape;189;p9"/>
          <p:cNvSpPr/>
          <p:nvPr/>
        </p:nvSpPr>
        <p:spPr>
          <a:xfrm>
            <a:off x="1581569" y="3944441"/>
            <a:ext cx="3008598" cy="580065"/>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9"/>
          <p:cNvSpPr/>
          <p:nvPr/>
        </p:nvSpPr>
        <p:spPr>
          <a:xfrm>
            <a:off x="1581569" y="2229152"/>
            <a:ext cx="3008598" cy="1681025"/>
          </a:xfrm>
          <a:prstGeom prst="rect">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